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0"/>
  </p:notesMasterIdLst>
  <p:sldIdLst>
    <p:sldId id="256" r:id="rId2"/>
    <p:sldId id="258" r:id="rId3"/>
    <p:sldId id="259" r:id="rId4"/>
    <p:sldId id="264" r:id="rId5"/>
    <p:sldId id="275" r:id="rId6"/>
    <p:sldId id="260" r:id="rId7"/>
    <p:sldId id="319" r:id="rId8"/>
    <p:sldId id="265" r:id="rId9"/>
    <p:sldId id="315" r:id="rId10"/>
    <p:sldId id="314" r:id="rId11"/>
    <p:sldId id="277" r:id="rId12"/>
    <p:sldId id="320" r:id="rId13"/>
    <p:sldId id="312" r:id="rId14"/>
    <p:sldId id="317" r:id="rId15"/>
    <p:sldId id="316" r:id="rId16"/>
    <p:sldId id="311" r:id="rId17"/>
    <p:sldId id="318" r:id="rId18"/>
    <p:sldId id="310" r:id="rId19"/>
  </p:sldIdLst>
  <p:sldSz cx="9144000" cy="5143500" type="screen16x9"/>
  <p:notesSz cx="6858000" cy="9144000"/>
  <p:embeddedFontLst>
    <p:embeddedFont>
      <p:font typeface="Nanum Myeongjo" panose="020B0600000101010101" charset="-127"/>
      <p:regular r:id="rId21"/>
      <p:bold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Lato" panose="020B0600000101010101" charset="0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Open Sans Light" panose="020B0306030504020204" pitchFamily="34" charset="0"/>
      <p:regular r:id="rId33"/>
      <p:bold r:id="rId34"/>
      <p:italic r:id="rId35"/>
      <p:boldItalic r:id="rId36"/>
    </p:embeddedFont>
    <p:embeddedFont>
      <p:font typeface="Playfair Display" panose="020B0600000101010101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황진주" initials="황" lastIdx="1" clrIdx="0">
    <p:extLst>
      <p:ext uri="{19B8F6BF-5375-455C-9EA6-DF929625EA0E}">
        <p15:presenceInfo xmlns:p15="http://schemas.microsoft.com/office/powerpoint/2012/main" userId="황진주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F3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A869FF9-2ABC-4BC7-9E37-589B8AD3152F}">
  <a:tblStyle styleId="{4A869FF9-2ABC-4BC7-9E37-589B8AD315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56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500" dirty="0"/>
              <a:t>연도별 </a:t>
            </a:r>
            <a:r>
              <a:rPr lang="ko-KR" altLang="en-US" sz="1500" dirty="0" err="1"/>
              <a:t>커블체어</a:t>
            </a:r>
            <a:r>
              <a:rPr lang="ko-KR" altLang="en-US" sz="1500" dirty="0"/>
              <a:t> 매출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13</c:v>
                </c:pt>
                <c:pt idx="1">
                  <c:v>29</c:v>
                </c:pt>
                <c:pt idx="2">
                  <c:v>71</c:v>
                </c:pt>
                <c:pt idx="3">
                  <c:v>1100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0F-4900-9D76-B55B9B913D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661641536"/>
        <c:axId val="661641864"/>
      </c:barChart>
      <c:catAx>
        <c:axId val="661641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1641864"/>
        <c:crosses val="autoZero"/>
        <c:auto val="1"/>
        <c:lblAlgn val="ctr"/>
        <c:lblOffset val="100"/>
        <c:noMultiLvlLbl val="0"/>
      </c:catAx>
      <c:valAx>
        <c:axId val="661641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61641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9a36df63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9a36df63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b26d4d080c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b26d4d080c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67557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b26d4d080c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b26d4d080c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b26d4d080c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b26d4d080c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83807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b26d4d080c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b26d4d080c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4080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b26d4d080c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b26d4d080c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11296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b26d4d080c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b26d4d080c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8912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b26d4d080c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b26d4d080c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49665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b26d4d080c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b26d4d080c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3133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b26d4d080c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b26d4d080c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1847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7b0c871ff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7b0c871ff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00e37ba4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a00e37ba4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b26d4d080c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b26d4d080c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b26d4d080c_0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b26d4d080c_0_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9f35faa215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9f35faa215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9f35faa215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9f35faa215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4635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b26d4d080c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b26d4d080c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b26d4d080c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b26d4d080c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978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5400000">
            <a:off x="2320950" y="-1683000"/>
            <a:ext cx="4502100" cy="8509500"/>
          </a:xfrm>
          <a:prstGeom prst="rect">
            <a:avLst/>
          </a:prstGeom>
          <a:solidFill>
            <a:srgbClr val="2A2828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 flipH="1">
            <a:off x="2483850" y="1822325"/>
            <a:ext cx="4176300" cy="9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3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865150" y="3143463"/>
            <a:ext cx="3413700" cy="17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/>
          <p:nvPr/>
        </p:nvSpPr>
        <p:spPr>
          <a:xfrm rot="-5400000">
            <a:off x="2320950" y="-1683000"/>
            <a:ext cx="4502100" cy="850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238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ubTitle" idx="1"/>
          </p:nvPr>
        </p:nvSpPr>
        <p:spPr>
          <a:xfrm>
            <a:off x="1349075" y="1649923"/>
            <a:ext cx="3070500" cy="31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2000" b="1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ubTitle" idx="2"/>
          </p:nvPr>
        </p:nvSpPr>
        <p:spPr>
          <a:xfrm>
            <a:off x="1349075" y="2055100"/>
            <a:ext cx="3072300" cy="3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subTitle" idx="3"/>
          </p:nvPr>
        </p:nvSpPr>
        <p:spPr>
          <a:xfrm>
            <a:off x="5203350" y="1652173"/>
            <a:ext cx="30723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2000" b="1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4"/>
          </p:nvPr>
        </p:nvSpPr>
        <p:spPr>
          <a:xfrm>
            <a:off x="5203350" y="2055100"/>
            <a:ext cx="30723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subTitle" idx="5"/>
          </p:nvPr>
        </p:nvSpPr>
        <p:spPr>
          <a:xfrm>
            <a:off x="1349075" y="3351923"/>
            <a:ext cx="30723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2000" b="1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ubTitle" idx="6"/>
          </p:nvPr>
        </p:nvSpPr>
        <p:spPr>
          <a:xfrm>
            <a:off x="1349075" y="3749585"/>
            <a:ext cx="30723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ubTitle" idx="7"/>
          </p:nvPr>
        </p:nvSpPr>
        <p:spPr>
          <a:xfrm>
            <a:off x="5203350" y="3351923"/>
            <a:ext cx="30723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 sz="2000" b="1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ubTitle" idx="8"/>
          </p:nvPr>
        </p:nvSpPr>
        <p:spPr>
          <a:xfrm>
            <a:off x="5203350" y="3749585"/>
            <a:ext cx="30723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title" idx="9" hasCustomPrompt="1"/>
          </p:nvPr>
        </p:nvSpPr>
        <p:spPr>
          <a:xfrm>
            <a:off x="891875" y="1721323"/>
            <a:ext cx="530400" cy="17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81" name="Google Shape;81;p17"/>
          <p:cNvSpPr txBox="1">
            <a:spLocks noGrp="1"/>
          </p:cNvSpPr>
          <p:nvPr>
            <p:ph type="title" idx="13" hasCustomPrompt="1"/>
          </p:nvPr>
        </p:nvSpPr>
        <p:spPr>
          <a:xfrm>
            <a:off x="4721138" y="1720723"/>
            <a:ext cx="530400" cy="1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82" name="Google Shape;82;p17"/>
          <p:cNvSpPr txBox="1">
            <a:spLocks noGrp="1"/>
          </p:cNvSpPr>
          <p:nvPr>
            <p:ph type="title" idx="14" hasCustomPrompt="1"/>
          </p:nvPr>
        </p:nvSpPr>
        <p:spPr>
          <a:xfrm>
            <a:off x="891875" y="3420473"/>
            <a:ext cx="530400" cy="1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83" name="Google Shape;83;p17"/>
          <p:cNvSpPr txBox="1">
            <a:spLocks noGrp="1"/>
          </p:cNvSpPr>
          <p:nvPr>
            <p:ph type="title" idx="15" hasCustomPrompt="1"/>
          </p:nvPr>
        </p:nvSpPr>
        <p:spPr>
          <a:xfrm>
            <a:off x="4719188" y="3420473"/>
            <a:ext cx="534300" cy="1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_1_2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/>
          <p:nvPr/>
        </p:nvSpPr>
        <p:spPr>
          <a:xfrm rot="-5400000">
            <a:off x="2320950" y="-1683000"/>
            <a:ext cx="4502100" cy="8509500"/>
          </a:xfrm>
          <a:prstGeom prst="rect">
            <a:avLst/>
          </a:prstGeom>
          <a:solidFill>
            <a:srgbClr val="2A2828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4418650" y="2327175"/>
            <a:ext cx="3421500" cy="2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title" idx="2" hasCustomPrompt="1"/>
          </p:nvPr>
        </p:nvSpPr>
        <p:spPr>
          <a:xfrm>
            <a:off x="1565600" y="1857375"/>
            <a:ext cx="22860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rot="-5400000">
            <a:off x="2320950" y="-1683000"/>
            <a:ext cx="4502100" cy="8509500"/>
          </a:xfrm>
          <a:prstGeom prst="rect">
            <a:avLst/>
          </a:prstGeom>
          <a:solidFill>
            <a:srgbClr val="2A2828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411575" y="2435850"/>
            <a:ext cx="3586800" cy="2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5709900" y="1522425"/>
            <a:ext cx="1972200" cy="17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 rot="-5400000">
            <a:off x="2320950" y="-1683000"/>
            <a:ext cx="4502100" cy="850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16250" y="543200"/>
            <a:ext cx="7714500" cy="4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 rot="-5400000">
            <a:off x="2320950" y="-1683000"/>
            <a:ext cx="4502100" cy="8509500"/>
          </a:xfrm>
          <a:prstGeom prst="rect">
            <a:avLst/>
          </a:prstGeom>
          <a:solidFill>
            <a:srgbClr val="2A2828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713250" y="2249850"/>
            <a:ext cx="7717500" cy="64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900"/>
              <a:buNone/>
              <a:defRPr sz="5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 rot="-5400000">
            <a:off x="2320950" y="-1683000"/>
            <a:ext cx="4502100" cy="850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4577625" y="1715750"/>
            <a:ext cx="3855900" cy="6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4798475" y="2649800"/>
            <a:ext cx="3629400" cy="7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/>
          <p:nvPr/>
        </p:nvSpPr>
        <p:spPr>
          <a:xfrm rot="-5400000">
            <a:off x="2320950" y="-1683000"/>
            <a:ext cx="4502100" cy="8509500"/>
          </a:xfrm>
          <a:prstGeom prst="rect">
            <a:avLst/>
          </a:prstGeom>
          <a:solidFill>
            <a:srgbClr val="2A2828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2374650" y="1734250"/>
            <a:ext cx="4394700" cy="11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1814100" y="3262600"/>
            <a:ext cx="5515800" cy="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/>
          <p:nvPr/>
        </p:nvSpPr>
        <p:spPr>
          <a:xfrm rot="-5400000">
            <a:off x="2320950" y="-1683000"/>
            <a:ext cx="4502100" cy="8509500"/>
          </a:xfrm>
          <a:prstGeom prst="rect">
            <a:avLst/>
          </a:prstGeom>
          <a:solidFill>
            <a:srgbClr val="2A2828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3634350" y="3043150"/>
            <a:ext cx="1875300" cy="1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 b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1943100" y="1892850"/>
            <a:ext cx="5257800" cy="7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b="1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"/>
              <a:buNone/>
              <a:defRPr sz="300">
                <a:solidFill>
                  <a:schemeClr val="lt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00"/>
              <a:buNone/>
              <a:defRPr sz="300">
                <a:solidFill>
                  <a:schemeClr val="lt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00"/>
              <a:buNone/>
              <a:defRPr sz="300">
                <a:solidFill>
                  <a:schemeClr val="lt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00"/>
              <a:buNone/>
              <a:defRPr sz="300">
                <a:solidFill>
                  <a:schemeClr val="lt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00"/>
              <a:buNone/>
              <a:defRPr sz="300">
                <a:solidFill>
                  <a:schemeClr val="lt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00"/>
              <a:buNone/>
              <a:defRPr sz="300">
                <a:solidFill>
                  <a:schemeClr val="lt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300"/>
              <a:buNone/>
              <a:defRPr sz="300">
                <a:solidFill>
                  <a:schemeClr val="lt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300"/>
              <a:buNone/>
              <a:defRPr sz="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TITLE_AND_BODY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/>
          <p:nvPr/>
        </p:nvSpPr>
        <p:spPr>
          <a:xfrm rot="-5400000">
            <a:off x="2320950" y="-1683000"/>
            <a:ext cx="4502100" cy="850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4772261" y="1947672"/>
            <a:ext cx="31821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subTitle" idx="1"/>
          </p:nvPr>
        </p:nvSpPr>
        <p:spPr>
          <a:xfrm>
            <a:off x="4772261" y="2761488"/>
            <a:ext cx="31821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6250" y="543200"/>
            <a:ext cx="77115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Myeongjo"/>
              <a:buNone/>
              <a:defRPr sz="2800" b="1">
                <a:solidFill>
                  <a:schemeClr val="dk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6250" y="1701675"/>
            <a:ext cx="7711500" cy="28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1" r:id="rId9"/>
    <p:sldLayoutId id="2147483663" r:id="rId10"/>
    <p:sldLayoutId id="214748366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IO가 전하는 코로나19 속 재택근무 지원 및 스트레스 완화 위한 10가지 노하우">
            <a:extLst>
              <a:ext uri="{FF2B5EF4-FFF2-40B4-BE49-F238E27FC236}">
                <a16:creationId xmlns:a16="http://schemas.microsoft.com/office/drawing/2014/main" id="{A68A231B-1EE6-432A-9A73-4D13CC1B2B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29;p37">
            <a:extLst>
              <a:ext uri="{FF2B5EF4-FFF2-40B4-BE49-F238E27FC236}">
                <a16:creationId xmlns:a16="http://schemas.microsoft.com/office/drawing/2014/main" id="{5CE85E58-0CD1-459B-A333-73599FF2D88D}"/>
              </a:ext>
            </a:extLst>
          </p:cNvPr>
          <p:cNvSpPr/>
          <p:nvPr/>
        </p:nvSpPr>
        <p:spPr>
          <a:xfrm rot="16200000">
            <a:off x="2319619" y="-1680887"/>
            <a:ext cx="4498044" cy="8505269"/>
          </a:xfrm>
          <a:prstGeom prst="rect">
            <a:avLst/>
          </a:prstGeom>
          <a:solidFill>
            <a:srgbClr val="2A2828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3"/>
          <p:cNvSpPr/>
          <p:nvPr/>
        </p:nvSpPr>
        <p:spPr>
          <a:xfrm>
            <a:off x="2046750" y="1528800"/>
            <a:ext cx="5050500" cy="20859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3"/>
          <p:cNvSpPr txBox="1">
            <a:spLocks noGrp="1"/>
          </p:cNvSpPr>
          <p:nvPr>
            <p:ph type="ctrTitle"/>
          </p:nvPr>
        </p:nvSpPr>
        <p:spPr>
          <a:xfrm flipH="1">
            <a:off x="2483850" y="1822325"/>
            <a:ext cx="4176300" cy="9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Posttion</a:t>
            </a:r>
            <a:endParaRPr dirty="0"/>
          </a:p>
        </p:txBody>
      </p:sp>
      <p:sp>
        <p:nvSpPr>
          <p:cNvPr id="189" name="Google Shape;189;p33"/>
          <p:cNvSpPr txBox="1">
            <a:spLocks noGrp="1"/>
          </p:cNvSpPr>
          <p:nvPr>
            <p:ph type="subTitle" idx="1"/>
          </p:nvPr>
        </p:nvSpPr>
        <p:spPr>
          <a:xfrm>
            <a:off x="3790650" y="3105772"/>
            <a:ext cx="1562700" cy="3217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r>
              <a:rPr lang="ko-KR" altLang="en-US" dirty="0"/>
              <a:t>인분 같은 </a:t>
            </a:r>
            <a:r>
              <a:rPr lang="en-US" altLang="ko-KR" dirty="0"/>
              <a:t>2</a:t>
            </a:r>
            <a:r>
              <a:rPr lang="ko-KR" altLang="en-US" dirty="0"/>
              <a:t>인분</a:t>
            </a:r>
            <a:endParaRPr dirty="0"/>
          </a:p>
        </p:txBody>
      </p:sp>
      <p:cxnSp>
        <p:nvCxnSpPr>
          <p:cNvPr id="190" name="Google Shape;190;p33"/>
          <p:cNvCxnSpPr/>
          <p:nvPr/>
        </p:nvCxnSpPr>
        <p:spPr>
          <a:xfrm>
            <a:off x="3790650" y="2971910"/>
            <a:ext cx="15627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189;p33">
            <a:extLst>
              <a:ext uri="{FF2B5EF4-FFF2-40B4-BE49-F238E27FC236}">
                <a16:creationId xmlns:a16="http://schemas.microsoft.com/office/drawing/2014/main" id="{E2E192E3-BEFF-410F-8154-D67B98C6B3BF}"/>
              </a:ext>
            </a:extLst>
          </p:cNvPr>
          <p:cNvSpPr txBox="1">
            <a:spLocks/>
          </p:cNvSpPr>
          <p:nvPr/>
        </p:nvSpPr>
        <p:spPr>
          <a:xfrm>
            <a:off x="6987394" y="4250532"/>
            <a:ext cx="1878000" cy="65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altLang="ko-KR" dirty="0"/>
              <a:t>20193166 </a:t>
            </a:r>
            <a:r>
              <a:rPr lang="ko-KR" altLang="en-US" dirty="0"/>
              <a:t>남유정</a:t>
            </a:r>
            <a:endParaRPr lang="en-US" altLang="ko-KR" dirty="0"/>
          </a:p>
          <a:p>
            <a:pPr marL="0" indent="0"/>
            <a:r>
              <a:rPr lang="en-US" altLang="ko-KR" dirty="0"/>
              <a:t>20193148 </a:t>
            </a:r>
            <a:r>
              <a:rPr lang="ko-KR" altLang="en-US" dirty="0"/>
              <a:t>황진주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2"/>
          <p:cNvSpPr txBox="1">
            <a:spLocks noGrp="1"/>
          </p:cNvSpPr>
          <p:nvPr>
            <p:ph type="title"/>
          </p:nvPr>
        </p:nvSpPr>
        <p:spPr>
          <a:xfrm>
            <a:off x="3718545" y="618947"/>
            <a:ext cx="1706910" cy="4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세부 기능</a:t>
            </a:r>
            <a:endParaRPr dirty="0"/>
          </a:p>
        </p:txBody>
      </p:sp>
      <p:cxnSp>
        <p:nvCxnSpPr>
          <p:cNvPr id="431" name="Google Shape;431;p42"/>
          <p:cNvCxnSpPr/>
          <p:nvPr/>
        </p:nvCxnSpPr>
        <p:spPr>
          <a:xfrm>
            <a:off x="3790650" y="1209571"/>
            <a:ext cx="15627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" name="Google Shape;415;p42">
            <a:extLst>
              <a:ext uri="{FF2B5EF4-FFF2-40B4-BE49-F238E27FC236}">
                <a16:creationId xmlns:a16="http://schemas.microsoft.com/office/drawing/2014/main" id="{D9041859-1630-46F6-9C19-CD9034ADE55C}"/>
              </a:ext>
            </a:extLst>
          </p:cNvPr>
          <p:cNvSpPr/>
          <p:nvPr/>
        </p:nvSpPr>
        <p:spPr>
          <a:xfrm>
            <a:off x="5847387" y="2328244"/>
            <a:ext cx="506400" cy="5064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425;p42">
            <a:extLst>
              <a:ext uri="{FF2B5EF4-FFF2-40B4-BE49-F238E27FC236}">
                <a16:creationId xmlns:a16="http://schemas.microsoft.com/office/drawing/2014/main" id="{CBEF4666-E37F-4BF7-8F69-40FDF8E2A9D1}"/>
              </a:ext>
            </a:extLst>
          </p:cNvPr>
          <p:cNvSpPr txBox="1"/>
          <p:nvPr/>
        </p:nvSpPr>
        <p:spPr>
          <a:xfrm>
            <a:off x="5867187" y="2499244"/>
            <a:ext cx="466800" cy="1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2A2828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04</a:t>
            </a:r>
            <a:endParaRPr sz="1800" b="1" dirty="0">
              <a:solidFill>
                <a:srgbClr val="2A2828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81" name="Google Shape;426;p42">
            <a:extLst>
              <a:ext uri="{FF2B5EF4-FFF2-40B4-BE49-F238E27FC236}">
                <a16:creationId xmlns:a16="http://schemas.microsoft.com/office/drawing/2014/main" id="{28E586F3-31C3-4314-9199-0E4C597F36FB}"/>
              </a:ext>
            </a:extLst>
          </p:cNvPr>
          <p:cNvSpPr/>
          <p:nvPr/>
        </p:nvSpPr>
        <p:spPr>
          <a:xfrm>
            <a:off x="5847387" y="3142632"/>
            <a:ext cx="506400" cy="5064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427;p42">
            <a:extLst>
              <a:ext uri="{FF2B5EF4-FFF2-40B4-BE49-F238E27FC236}">
                <a16:creationId xmlns:a16="http://schemas.microsoft.com/office/drawing/2014/main" id="{11C938ED-C1F1-41F9-AAAC-FDD889AF3586}"/>
              </a:ext>
            </a:extLst>
          </p:cNvPr>
          <p:cNvSpPr txBox="1"/>
          <p:nvPr/>
        </p:nvSpPr>
        <p:spPr>
          <a:xfrm>
            <a:off x="5867187" y="3313632"/>
            <a:ext cx="466800" cy="1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2A2828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05</a:t>
            </a:r>
            <a:endParaRPr sz="1800" b="1" dirty="0">
              <a:solidFill>
                <a:srgbClr val="2A2828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7" name="Google Shape;361;p42">
            <a:extLst>
              <a:ext uri="{FF2B5EF4-FFF2-40B4-BE49-F238E27FC236}">
                <a16:creationId xmlns:a16="http://schemas.microsoft.com/office/drawing/2014/main" id="{E631C6A3-126B-484A-97AA-E243C3A33AEA}"/>
              </a:ext>
            </a:extLst>
          </p:cNvPr>
          <p:cNvSpPr txBox="1">
            <a:spLocks/>
          </p:cNvSpPr>
          <p:nvPr/>
        </p:nvSpPr>
        <p:spPr>
          <a:xfrm>
            <a:off x="6506187" y="2384794"/>
            <a:ext cx="1578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Open Sans"/>
              <a:buNone/>
            </a:pPr>
            <a:r>
              <a:rPr lang="ko-KR" altLang="en-US" sz="1400" dirty="0"/>
              <a:t>목 스트레칭</a:t>
            </a:r>
          </a:p>
        </p:txBody>
      </p:sp>
      <p:sp>
        <p:nvSpPr>
          <p:cNvPr id="18" name="Google Shape;362;p42">
            <a:extLst>
              <a:ext uri="{FF2B5EF4-FFF2-40B4-BE49-F238E27FC236}">
                <a16:creationId xmlns:a16="http://schemas.microsoft.com/office/drawing/2014/main" id="{E111F285-BD36-4A5E-BDD2-223EEA5ABC2A}"/>
              </a:ext>
            </a:extLst>
          </p:cNvPr>
          <p:cNvSpPr txBox="1">
            <a:spLocks/>
          </p:cNvSpPr>
          <p:nvPr/>
        </p:nvSpPr>
        <p:spPr>
          <a:xfrm>
            <a:off x="6506200" y="3199186"/>
            <a:ext cx="1578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Open Sans"/>
              <a:buNone/>
            </a:pPr>
            <a:r>
              <a:rPr lang="ko-KR" altLang="en-US" sz="1400" dirty="0"/>
              <a:t>허리 스트레칭</a:t>
            </a:r>
            <a:endParaRPr lang="en-US" sz="14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7AE3777-A632-48C5-A71D-B326CD6A9585}"/>
              </a:ext>
            </a:extLst>
          </p:cNvPr>
          <p:cNvGrpSpPr/>
          <p:nvPr/>
        </p:nvGrpSpPr>
        <p:grpSpPr>
          <a:xfrm rot="5400000">
            <a:off x="1347105" y="687815"/>
            <a:ext cx="3134016" cy="4539460"/>
            <a:chOff x="2894112" y="733379"/>
            <a:chExt cx="2569277" cy="3676741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C7EEF66A-6420-4E3F-8CB7-31E31F426486}"/>
                </a:ext>
              </a:extLst>
            </p:cNvPr>
            <p:cNvSpPr/>
            <p:nvPr/>
          </p:nvSpPr>
          <p:spPr>
            <a:xfrm>
              <a:off x="2894112" y="733379"/>
              <a:ext cx="2566803" cy="3676741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Google Shape;691;p52">
              <a:extLst>
                <a:ext uri="{FF2B5EF4-FFF2-40B4-BE49-F238E27FC236}">
                  <a16:creationId xmlns:a16="http://schemas.microsoft.com/office/drawing/2014/main" id="{CBAC36E1-6809-4F71-9D72-62BD2195D086}"/>
                </a:ext>
              </a:extLst>
            </p:cNvPr>
            <p:cNvGrpSpPr/>
            <p:nvPr/>
          </p:nvGrpSpPr>
          <p:grpSpPr>
            <a:xfrm>
              <a:off x="2896586" y="733379"/>
              <a:ext cx="2566803" cy="3676741"/>
              <a:chOff x="1625013" y="1211428"/>
              <a:chExt cx="1988826" cy="2734294"/>
            </a:xfrm>
          </p:grpSpPr>
          <p:grpSp>
            <p:nvGrpSpPr>
              <p:cNvPr id="24" name="Google Shape;692;p52">
                <a:extLst>
                  <a:ext uri="{FF2B5EF4-FFF2-40B4-BE49-F238E27FC236}">
                    <a16:creationId xmlns:a16="http://schemas.microsoft.com/office/drawing/2014/main" id="{CCF98C46-0E0D-4E18-A120-B23FAAE285A3}"/>
                  </a:ext>
                </a:extLst>
              </p:cNvPr>
              <p:cNvGrpSpPr/>
              <p:nvPr/>
            </p:nvGrpSpPr>
            <p:grpSpPr>
              <a:xfrm>
                <a:off x="1625013" y="1211428"/>
                <a:ext cx="1988826" cy="2734294"/>
                <a:chOff x="-631563" y="237316"/>
                <a:chExt cx="2684700" cy="3691500"/>
              </a:xfrm>
            </p:grpSpPr>
            <p:sp>
              <p:nvSpPr>
                <p:cNvPr id="27" name="Google Shape;693;p52">
                  <a:extLst>
                    <a:ext uri="{FF2B5EF4-FFF2-40B4-BE49-F238E27FC236}">
                      <a16:creationId xmlns:a16="http://schemas.microsoft.com/office/drawing/2014/main" id="{C0767108-2014-44B9-8F75-C48FBF1DBBE7}"/>
                    </a:ext>
                  </a:extLst>
                </p:cNvPr>
                <p:cNvSpPr/>
                <p:nvPr/>
              </p:nvSpPr>
              <p:spPr>
                <a:xfrm>
                  <a:off x="-631563" y="237316"/>
                  <a:ext cx="2684700" cy="3691500"/>
                </a:xfrm>
                <a:prstGeom prst="roundRect">
                  <a:avLst>
                    <a:gd name="adj" fmla="val 4846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28" name="Google Shape;694;p52">
                  <a:extLst>
                    <a:ext uri="{FF2B5EF4-FFF2-40B4-BE49-F238E27FC236}">
                      <a16:creationId xmlns:a16="http://schemas.microsoft.com/office/drawing/2014/main" id="{BAB2BD61-3BC2-44DB-9E31-888C18A4F00A}"/>
                    </a:ext>
                  </a:extLst>
                </p:cNvPr>
                <p:cNvSpPr/>
                <p:nvPr/>
              </p:nvSpPr>
              <p:spPr>
                <a:xfrm>
                  <a:off x="618387" y="3764491"/>
                  <a:ext cx="184800" cy="109500"/>
                </a:xfrm>
                <a:prstGeom prst="roundRect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695;p52">
                  <a:extLst>
                    <a:ext uri="{FF2B5EF4-FFF2-40B4-BE49-F238E27FC236}">
                      <a16:creationId xmlns:a16="http://schemas.microsoft.com/office/drawing/2014/main" id="{1A4943CB-1196-494B-A6D9-E052B2C8A6FD}"/>
                    </a:ext>
                  </a:extLst>
                </p:cNvPr>
                <p:cNvSpPr/>
                <p:nvPr/>
              </p:nvSpPr>
              <p:spPr>
                <a:xfrm>
                  <a:off x="680037" y="312666"/>
                  <a:ext cx="61500" cy="615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696;p52">
                  <a:extLst>
                    <a:ext uri="{FF2B5EF4-FFF2-40B4-BE49-F238E27FC236}">
                      <a16:creationId xmlns:a16="http://schemas.microsoft.com/office/drawing/2014/main" id="{AE524EF4-092E-4E03-B41C-5846C61D1CB6}"/>
                    </a:ext>
                  </a:extLst>
                </p:cNvPr>
                <p:cNvSpPr/>
                <p:nvPr/>
              </p:nvSpPr>
              <p:spPr>
                <a:xfrm>
                  <a:off x="-434763" y="456491"/>
                  <a:ext cx="2291100" cy="32700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pic>
            <p:nvPicPr>
              <p:cNvPr id="25" name="Google Shape;697;p52">
                <a:extLst>
                  <a:ext uri="{FF2B5EF4-FFF2-40B4-BE49-F238E27FC236}">
                    <a16:creationId xmlns:a16="http://schemas.microsoft.com/office/drawing/2014/main" id="{50261732-1008-453A-B07B-97A0786B776D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27720" r="5772" b="1874"/>
              <a:stretch/>
            </p:blipFill>
            <p:spPr>
              <a:xfrm>
                <a:off x="1766000" y="1369725"/>
                <a:ext cx="1756974" cy="2423949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sp>
            <p:nvSpPr>
              <p:cNvPr id="26" name="Google Shape;698;p52">
                <a:extLst>
                  <a:ext uri="{FF2B5EF4-FFF2-40B4-BE49-F238E27FC236}">
                    <a16:creationId xmlns:a16="http://schemas.microsoft.com/office/drawing/2014/main" id="{678644E6-345B-46EB-A18E-2435B3CEABF3}"/>
                  </a:ext>
                </a:extLst>
              </p:cNvPr>
              <p:cNvSpPr/>
              <p:nvPr/>
            </p:nvSpPr>
            <p:spPr>
              <a:xfrm rot="-5400000">
                <a:off x="1440200" y="1695550"/>
                <a:ext cx="2426700" cy="1775100"/>
              </a:xfrm>
              <a:prstGeom prst="rect">
                <a:avLst/>
              </a:prstGeom>
              <a:solidFill>
                <a:srgbClr val="2A2828">
                  <a:alpha val="67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115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0" grpId="1"/>
      <p:bldP spid="8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4"/>
          <p:cNvSpPr/>
          <p:nvPr/>
        </p:nvSpPr>
        <p:spPr>
          <a:xfrm>
            <a:off x="5396250" y="1574775"/>
            <a:ext cx="2599500" cy="20541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54"/>
          <p:cNvSpPr txBox="1">
            <a:spLocks noGrp="1"/>
          </p:cNvSpPr>
          <p:nvPr>
            <p:ph type="title"/>
          </p:nvPr>
        </p:nvSpPr>
        <p:spPr>
          <a:xfrm>
            <a:off x="1411575" y="2435850"/>
            <a:ext cx="3586800" cy="2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구현 원리</a:t>
            </a:r>
            <a:endParaRPr dirty="0"/>
          </a:p>
        </p:txBody>
      </p:sp>
      <p:sp>
        <p:nvSpPr>
          <p:cNvPr id="722" name="Google Shape;722;p54"/>
          <p:cNvSpPr txBox="1">
            <a:spLocks noGrp="1"/>
          </p:cNvSpPr>
          <p:nvPr>
            <p:ph type="title" idx="2"/>
          </p:nvPr>
        </p:nvSpPr>
        <p:spPr>
          <a:xfrm>
            <a:off x="5709900" y="1585050"/>
            <a:ext cx="1972200" cy="17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723" name="Google Shape;723;p54"/>
          <p:cNvCxnSpPr/>
          <p:nvPr/>
        </p:nvCxnSpPr>
        <p:spPr>
          <a:xfrm>
            <a:off x="3435675" y="2940371"/>
            <a:ext cx="15627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2"/>
          <p:cNvSpPr txBox="1">
            <a:spLocks noGrp="1"/>
          </p:cNvSpPr>
          <p:nvPr>
            <p:ph type="title"/>
          </p:nvPr>
        </p:nvSpPr>
        <p:spPr>
          <a:xfrm>
            <a:off x="3718545" y="618947"/>
            <a:ext cx="1706910" cy="4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구현 원리</a:t>
            </a:r>
            <a:endParaRPr dirty="0"/>
          </a:p>
        </p:txBody>
      </p:sp>
      <p:cxnSp>
        <p:nvCxnSpPr>
          <p:cNvPr id="431" name="Google Shape;431;p42"/>
          <p:cNvCxnSpPr/>
          <p:nvPr/>
        </p:nvCxnSpPr>
        <p:spPr>
          <a:xfrm>
            <a:off x="3790650" y="1209571"/>
            <a:ext cx="15627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C441FDD-AB92-42CD-A8DB-6A1439D3D4CB}"/>
              </a:ext>
            </a:extLst>
          </p:cNvPr>
          <p:cNvSpPr txBox="1"/>
          <p:nvPr/>
        </p:nvSpPr>
        <p:spPr>
          <a:xfrm>
            <a:off x="4503435" y="1951936"/>
            <a:ext cx="205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latin typeface="+mj-ea"/>
                <a:ea typeface="+mj-ea"/>
              </a:rPr>
              <a:t>올바른 자세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C756E9-5CF0-4BDC-9D5A-760C79640899}"/>
              </a:ext>
            </a:extLst>
          </p:cNvPr>
          <p:cNvSpPr txBox="1"/>
          <p:nvPr/>
        </p:nvSpPr>
        <p:spPr>
          <a:xfrm>
            <a:off x="4518624" y="2326650"/>
            <a:ext cx="4229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목과 허리가 일정각도 이상 숙여져서는 안된다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479AF98-B84F-4025-A423-C1E74647CE97}"/>
              </a:ext>
            </a:extLst>
          </p:cNvPr>
          <p:cNvSpPr txBox="1"/>
          <p:nvPr/>
        </p:nvSpPr>
        <p:spPr>
          <a:xfrm>
            <a:off x="4564344" y="3225677"/>
            <a:ext cx="205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 err="1">
                <a:latin typeface="+mj-ea"/>
                <a:ea typeface="+mj-ea"/>
              </a:rPr>
              <a:t>자이로</a:t>
            </a:r>
            <a:r>
              <a:rPr lang="ko-KR" altLang="en-US" sz="1800" b="1" dirty="0">
                <a:latin typeface="+mj-ea"/>
                <a:ea typeface="+mj-ea"/>
              </a:rPr>
              <a:t> 값 설정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02EE9E-285C-44B8-AF1C-194DC5D9AE77}"/>
              </a:ext>
            </a:extLst>
          </p:cNvPr>
          <p:cNvSpPr txBox="1"/>
          <p:nvPr/>
        </p:nvSpPr>
        <p:spPr>
          <a:xfrm>
            <a:off x="4579584" y="3543952"/>
            <a:ext cx="4229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Pitch</a:t>
            </a:r>
            <a:r>
              <a:rPr lang="ko-KR" altLang="en-US" dirty="0">
                <a:latin typeface="+mn-ea"/>
                <a:ea typeface="+mn-ea"/>
              </a:rPr>
              <a:t>의 값이 일정 </a:t>
            </a:r>
            <a:r>
              <a:rPr lang="ko-KR" altLang="en-US" dirty="0" err="1">
                <a:latin typeface="+mn-ea"/>
                <a:ea typeface="+mn-ea"/>
              </a:rPr>
              <a:t>범위값이면</a:t>
            </a:r>
            <a:r>
              <a:rPr lang="ko-KR" altLang="en-US" dirty="0">
                <a:latin typeface="+mn-ea"/>
                <a:ea typeface="+mn-ea"/>
              </a:rPr>
              <a:t> 올바른 자세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70BB4ED-3305-4250-ABE5-60754DE48712}"/>
              </a:ext>
            </a:extLst>
          </p:cNvPr>
          <p:cNvCxnSpPr/>
          <p:nvPr/>
        </p:nvCxnSpPr>
        <p:spPr>
          <a:xfrm>
            <a:off x="4472955" y="2129584"/>
            <a:ext cx="0" cy="37338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94A4401-DDCC-46CA-B658-72019C30E487}"/>
              </a:ext>
            </a:extLst>
          </p:cNvPr>
          <p:cNvCxnSpPr/>
          <p:nvPr/>
        </p:nvCxnSpPr>
        <p:spPr>
          <a:xfrm>
            <a:off x="4465350" y="3350800"/>
            <a:ext cx="0" cy="37338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588938BA-331C-4AEA-B214-BCFAED619F4C}"/>
              </a:ext>
            </a:extLst>
          </p:cNvPr>
          <p:cNvSpPr/>
          <p:nvPr/>
        </p:nvSpPr>
        <p:spPr>
          <a:xfrm>
            <a:off x="724796" y="1211988"/>
            <a:ext cx="3328569" cy="3328569"/>
          </a:xfrm>
          <a:prstGeom prst="ellipse">
            <a:avLst/>
          </a:prstGeom>
          <a:solidFill>
            <a:srgbClr val="D5F33F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인체 포즈를 잘 그리기 위해 해부학을 배우자 | 그림 꿀팁사전">
            <a:extLst>
              <a:ext uri="{FF2B5EF4-FFF2-40B4-BE49-F238E27FC236}">
                <a16:creationId xmlns:a16="http://schemas.microsoft.com/office/drawing/2014/main" id="{9C4EDDB0-5812-459F-9515-4AB06C1055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51"/>
          <a:stretch/>
        </p:blipFill>
        <p:spPr bwMode="auto">
          <a:xfrm>
            <a:off x="992969" y="2242018"/>
            <a:ext cx="2725576" cy="181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Yaw, Pitch, Roll 바로알기-스테이지 기초이론1">
            <a:extLst>
              <a:ext uri="{FF2B5EF4-FFF2-40B4-BE49-F238E27FC236}">
                <a16:creationId xmlns:a16="http://schemas.microsoft.com/office/drawing/2014/main" id="{615FB4B1-5ADB-47BF-A6C8-E5B8B0C5E1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5" r="20056"/>
          <a:stretch/>
        </p:blipFill>
        <p:spPr bwMode="auto">
          <a:xfrm>
            <a:off x="1029947" y="1645920"/>
            <a:ext cx="2434443" cy="216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2BB0542-F434-4370-B11B-A47D83935715}"/>
              </a:ext>
            </a:extLst>
          </p:cNvPr>
          <p:cNvSpPr/>
          <p:nvPr/>
        </p:nvSpPr>
        <p:spPr>
          <a:xfrm>
            <a:off x="2679113" y="1657468"/>
            <a:ext cx="792897" cy="245056"/>
          </a:xfrm>
          <a:prstGeom prst="rect">
            <a:avLst/>
          </a:prstGeom>
          <a:solidFill>
            <a:srgbClr val="D5F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508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0;p36">
            <a:extLst>
              <a:ext uri="{FF2B5EF4-FFF2-40B4-BE49-F238E27FC236}">
                <a16:creationId xmlns:a16="http://schemas.microsoft.com/office/drawing/2014/main" id="{0EC3B1F0-8A90-430C-A3FB-A8C482419423}"/>
              </a:ext>
            </a:extLst>
          </p:cNvPr>
          <p:cNvSpPr/>
          <p:nvPr/>
        </p:nvSpPr>
        <p:spPr>
          <a:xfrm>
            <a:off x="1433850" y="1555725"/>
            <a:ext cx="2599500" cy="20541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21;p36">
            <a:extLst>
              <a:ext uri="{FF2B5EF4-FFF2-40B4-BE49-F238E27FC236}">
                <a16:creationId xmlns:a16="http://schemas.microsoft.com/office/drawing/2014/main" id="{1B7849E6-0DA7-48EF-86A2-FD770C8D5F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18650" y="2327175"/>
            <a:ext cx="3421500" cy="279600"/>
          </a:xfrm>
          <a:prstGeom prst="rect">
            <a:avLst/>
          </a:prstGeom>
        </p:spPr>
        <p:txBody>
          <a:bodyPr spcFirstLastPara="1" wrap="square" lIns="11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chemeClr val="bg1"/>
                </a:solidFill>
              </a:rPr>
              <a:t>기대효과 및 시장성</a:t>
            </a: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8" name="Google Shape;222;p36">
            <a:extLst>
              <a:ext uri="{FF2B5EF4-FFF2-40B4-BE49-F238E27FC236}">
                <a16:creationId xmlns:a16="http://schemas.microsoft.com/office/drawing/2014/main" id="{50FB747A-5760-476A-A1F6-506277941BAF}"/>
              </a:ext>
            </a:extLst>
          </p:cNvPr>
          <p:cNvSpPr txBox="1">
            <a:spLocks/>
          </p:cNvSpPr>
          <p:nvPr/>
        </p:nvSpPr>
        <p:spPr>
          <a:xfrm>
            <a:off x="1590600" y="2000250"/>
            <a:ext cx="22860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2000" dirty="0">
                <a:solidFill>
                  <a:schemeClr val="bg1"/>
                </a:solidFill>
                <a:latin typeface="Nanum Myeongjo" panose="020B0600000101010101" charset="-127"/>
                <a:ea typeface="Nanum Myeongjo" panose="020B0600000101010101" charset="-127"/>
              </a:rPr>
              <a:t>0</a:t>
            </a:r>
            <a:r>
              <a:rPr lang="en-US" altLang="ko-KR" sz="12000" dirty="0">
                <a:solidFill>
                  <a:schemeClr val="bg1"/>
                </a:solidFill>
                <a:latin typeface="Nanum Myeongjo" panose="020B0600000101010101" charset="-127"/>
                <a:ea typeface="Nanum Myeongjo" panose="020B0600000101010101" charset="-127"/>
              </a:rPr>
              <a:t>3</a:t>
            </a:r>
            <a:endParaRPr lang="en" sz="12000" dirty="0">
              <a:solidFill>
                <a:schemeClr val="bg1"/>
              </a:solidFill>
              <a:latin typeface="Nanum Myeongjo" panose="020B0600000101010101" charset="-127"/>
              <a:ea typeface="Nanum Myeongjo" panose="020B0600000101010101" charset="-127"/>
            </a:endParaRPr>
          </a:p>
        </p:txBody>
      </p:sp>
      <p:cxnSp>
        <p:nvCxnSpPr>
          <p:cNvPr id="9" name="Google Shape;223;p36">
            <a:extLst>
              <a:ext uri="{FF2B5EF4-FFF2-40B4-BE49-F238E27FC236}">
                <a16:creationId xmlns:a16="http://schemas.microsoft.com/office/drawing/2014/main" id="{F78CAC0C-FF62-433A-99CA-F8E4FEFFB3B5}"/>
              </a:ext>
            </a:extLst>
          </p:cNvPr>
          <p:cNvCxnSpPr/>
          <p:nvPr/>
        </p:nvCxnSpPr>
        <p:spPr>
          <a:xfrm>
            <a:off x="4418650" y="2826071"/>
            <a:ext cx="15627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472021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2F42D9C-C5F4-49A8-BC8C-6853252D6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0" y="529753"/>
            <a:ext cx="7714500" cy="436200"/>
          </a:xfrm>
        </p:spPr>
        <p:txBody>
          <a:bodyPr/>
          <a:lstStyle/>
          <a:p>
            <a:r>
              <a:rPr lang="ko-KR" altLang="en-US" dirty="0"/>
              <a:t>기대 효과</a:t>
            </a:r>
          </a:p>
        </p:txBody>
      </p:sp>
      <p:cxnSp>
        <p:nvCxnSpPr>
          <p:cNvPr id="16" name="Google Shape;355;p41">
            <a:extLst>
              <a:ext uri="{FF2B5EF4-FFF2-40B4-BE49-F238E27FC236}">
                <a16:creationId xmlns:a16="http://schemas.microsoft.com/office/drawing/2014/main" id="{E8AF11CF-3FF3-445C-8B44-69D917635C2F}"/>
              </a:ext>
            </a:extLst>
          </p:cNvPr>
          <p:cNvCxnSpPr/>
          <p:nvPr/>
        </p:nvCxnSpPr>
        <p:spPr>
          <a:xfrm>
            <a:off x="3790650" y="1209571"/>
            <a:ext cx="15627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F1064F9-7774-448C-905C-157DEA3D0599}"/>
              </a:ext>
            </a:extLst>
          </p:cNvPr>
          <p:cNvGrpSpPr/>
          <p:nvPr/>
        </p:nvGrpSpPr>
        <p:grpSpPr>
          <a:xfrm>
            <a:off x="828776" y="1450477"/>
            <a:ext cx="3191899" cy="3101354"/>
            <a:chOff x="734642" y="1375111"/>
            <a:chExt cx="3191899" cy="322519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3776567-B3E7-4197-ABF2-46C97EB6DB68}"/>
                </a:ext>
              </a:extLst>
            </p:cNvPr>
            <p:cNvSpPr/>
            <p:nvPr/>
          </p:nvSpPr>
          <p:spPr>
            <a:xfrm>
              <a:off x="734642" y="1375111"/>
              <a:ext cx="3191899" cy="322519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9F5D47A-3F5E-4110-9B25-DA5C25759DFE}"/>
                </a:ext>
              </a:extLst>
            </p:cNvPr>
            <p:cNvSpPr/>
            <p:nvPr/>
          </p:nvSpPr>
          <p:spPr>
            <a:xfrm>
              <a:off x="794975" y="1474931"/>
              <a:ext cx="3071232" cy="30717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6536CD5-88CE-4F2E-9508-26102F39B323}"/>
              </a:ext>
            </a:extLst>
          </p:cNvPr>
          <p:cNvGrpSpPr/>
          <p:nvPr/>
        </p:nvGrpSpPr>
        <p:grpSpPr>
          <a:xfrm>
            <a:off x="5044429" y="1450476"/>
            <a:ext cx="3191899" cy="3101354"/>
            <a:chOff x="734642" y="1375111"/>
            <a:chExt cx="3191899" cy="322519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01DABD4-56E2-4AED-A82E-7B37F706C4F8}"/>
                </a:ext>
              </a:extLst>
            </p:cNvPr>
            <p:cNvSpPr/>
            <p:nvPr/>
          </p:nvSpPr>
          <p:spPr>
            <a:xfrm>
              <a:off x="734642" y="1375111"/>
              <a:ext cx="3191899" cy="322519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5D269D2-5884-4DEC-BF5E-EA435D6CC012}"/>
                </a:ext>
              </a:extLst>
            </p:cNvPr>
            <p:cNvSpPr/>
            <p:nvPr/>
          </p:nvSpPr>
          <p:spPr>
            <a:xfrm>
              <a:off x="794975" y="1474931"/>
              <a:ext cx="3071232" cy="30717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63F5462-4A10-4109-8962-366B2FFECBBB}"/>
              </a:ext>
            </a:extLst>
          </p:cNvPr>
          <p:cNvSpPr txBox="1"/>
          <p:nvPr/>
        </p:nvSpPr>
        <p:spPr>
          <a:xfrm>
            <a:off x="4746818" y="1788562"/>
            <a:ext cx="3368482" cy="1899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08660" marR="0" indent="-23749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500" b="1" kern="0" spc="-10" dirty="0">
                <a:solidFill>
                  <a:srgbClr val="000000"/>
                </a:solidFill>
                <a:effectLst/>
                <a:latin typeface="+mj-lt"/>
                <a:ea typeface="굴림체" panose="020B0609000101010101" pitchFamily="49" charset="-127"/>
              </a:rPr>
              <a:t>사회적 측면</a:t>
            </a:r>
            <a:endParaRPr lang="en-US" altLang="ko-KR" sz="1500" b="1" kern="0" spc="-10" dirty="0">
              <a:solidFill>
                <a:srgbClr val="000000"/>
              </a:solidFill>
              <a:effectLst/>
              <a:latin typeface="+mj-lt"/>
              <a:ea typeface="굴림체" panose="020B0609000101010101" pitchFamily="49" charset="-127"/>
            </a:endParaRPr>
          </a:p>
          <a:p>
            <a:pPr marL="471170"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800" kern="0" spc="0" dirty="0">
              <a:solidFill>
                <a:srgbClr val="000000"/>
              </a:solidFill>
              <a:effectLst/>
              <a:latin typeface="+mj-lt"/>
            </a:endParaRPr>
          </a:p>
          <a:p>
            <a:pPr marL="708660" marR="0" indent="-23749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200" dirty="0">
                <a:latin typeface="+mj-lt"/>
              </a:rPr>
              <a:t>원활한 혈액 순환</a:t>
            </a:r>
            <a:endParaRPr lang="en-US" altLang="ko-KR" sz="1200" dirty="0">
              <a:latin typeface="+mj-lt"/>
            </a:endParaRPr>
          </a:p>
          <a:p>
            <a:pPr marL="708660" marR="0" indent="-23749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800" dirty="0">
              <a:latin typeface="+mj-lt"/>
            </a:endParaRPr>
          </a:p>
          <a:p>
            <a:pPr marL="708660" marR="0" indent="-23749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+mj-lt"/>
              </a:rPr>
              <a:t>거북목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+mj-lt"/>
              </a:rPr>
              <a:t> 및 디스크 예방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j-lt"/>
            </a:endParaRPr>
          </a:p>
          <a:p>
            <a:pPr marL="708660" marR="0" indent="-23749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800" kern="0" spc="0" dirty="0">
              <a:solidFill>
                <a:srgbClr val="000000"/>
              </a:solidFill>
              <a:effectLst/>
              <a:latin typeface="+mj-lt"/>
            </a:endParaRPr>
          </a:p>
          <a:p>
            <a:pPr marL="708660" marR="0" indent="-23749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200" dirty="0">
                <a:latin typeface="+mj-lt"/>
              </a:rPr>
              <a:t>일의 능률 및 학습 능력 향상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9E722-F7ED-4CB1-9478-81A0D52E8FB5}"/>
              </a:ext>
            </a:extLst>
          </p:cNvPr>
          <p:cNvSpPr txBox="1"/>
          <p:nvPr/>
        </p:nvSpPr>
        <p:spPr>
          <a:xfrm>
            <a:off x="449064" y="1788562"/>
            <a:ext cx="3368482" cy="18145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08660" marR="0" indent="-23749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500" b="1" kern="0" spc="-10" dirty="0">
                <a:solidFill>
                  <a:srgbClr val="000000"/>
                </a:solidFill>
                <a:effectLst/>
                <a:latin typeface="+mj-lt"/>
                <a:ea typeface="굴림체" panose="020B0609000101010101" pitchFamily="49" charset="-127"/>
              </a:rPr>
              <a:t>경제적 측면</a:t>
            </a:r>
            <a:endParaRPr lang="en-US" altLang="ko-KR" sz="1500" b="1" kern="0" spc="-10" dirty="0">
              <a:solidFill>
                <a:srgbClr val="000000"/>
              </a:solidFill>
              <a:effectLst/>
              <a:latin typeface="+mj-lt"/>
              <a:ea typeface="굴림체" panose="020B0609000101010101" pitchFamily="49" charset="-127"/>
            </a:endParaRPr>
          </a:p>
          <a:p>
            <a:pPr marL="471170"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800" kern="0" spc="0" dirty="0">
              <a:solidFill>
                <a:srgbClr val="000000"/>
              </a:solidFill>
              <a:effectLst/>
              <a:latin typeface="+mj-lt"/>
            </a:endParaRPr>
          </a:p>
          <a:p>
            <a:pPr marL="471170"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800" kern="0" spc="0" dirty="0">
              <a:solidFill>
                <a:srgbClr val="000000"/>
              </a:solidFill>
              <a:effectLst/>
              <a:latin typeface="+mj-lt"/>
            </a:endParaRPr>
          </a:p>
          <a:p>
            <a:pPr marL="708660" marR="0" indent="-23749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200" dirty="0">
                <a:latin typeface="+mj-lt"/>
              </a:rPr>
              <a:t>건강 유지비에 대한 부담 완화</a:t>
            </a:r>
            <a:endParaRPr lang="en-US" altLang="ko-KR" sz="1200" dirty="0">
              <a:latin typeface="+mj-lt"/>
            </a:endParaRPr>
          </a:p>
          <a:p>
            <a:pPr marL="708660" marR="0" indent="-23749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800" dirty="0">
              <a:latin typeface="+mj-lt"/>
            </a:endParaRPr>
          </a:p>
          <a:p>
            <a:pPr marL="708660" marR="0" indent="-23749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200" dirty="0">
                <a:latin typeface="+mj-lt"/>
              </a:rPr>
              <a:t>시간 절약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j-lt"/>
            </a:endParaRPr>
          </a:p>
          <a:p>
            <a:pPr marL="708660" marR="0" indent="-23749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800" kern="0" spc="0" dirty="0">
              <a:solidFill>
                <a:srgbClr val="000000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70165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83D34D-6EE3-4A9B-AD0E-00FEE3ED4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시장성</a:t>
            </a:r>
          </a:p>
        </p:txBody>
      </p:sp>
      <p:sp>
        <p:nvSpPr>
          <p:cNvPr id="47" name="Google Shape;334;p41">
            <a:extLst>
              <a:ext uri="{FF2B5EF4-FFF2-40B4-BE49-F238E27FC236}">
                <a16:creationId xmlns:a16="http://schemas.microsoft.com/office/drawing/2014/main" id="{9F3A40B4-90F6-4715-81A8-28F0002714B5}"/>
              </a:ext>
            </a:extLst>
          </p:cNvPr>
          <p:cNvSpPr/>
          <p:nvPr/>
        </p:nvSpPr>
        <p:spPr>
          <a:xfrm>
            <a:off x="17151762" y="1585125"/>
            <a:ext cx="506400" cy="5064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335;p41">
            <a:extLst>
              <a:ext uri="{FF2B5EF4-FFF2-40B4-BE49-F238E27FC236}">
                <a16:creationId xmlns:a16="http://schemas.microsoft.com/office/drawing/2014/main" id="{43095DE9-91FD-4E5D-9F72-9CFBEA47B587}"/>
              </a:ext>
            </a:extLst>
          </p:cNvPr>
          <p:cNvSpPr txBox="1"/>
          <p:nvPr/>
        </p:nvSpPr>
        <p:spPr>
          <a:xfrm>
            <a:off x="17125662" y="1638400"/>
            <a:ext cx="5586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80%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" name="Google Shape;336;p41">
            <a:extLst>
              <a:ext uri="{FF2B5EF4-FFF2-40B4-BE49-F238E27FC236}">
                <a16:creationId xmlns:a16="http://schemas.microsoft.com/office/drawing/2014/main" id="{BFC5F6F1-B43E-4E26-AFA2-7886B190CF62}"/>
              </a:ext>
            </a:extLst>
          </p:cNvPr>
          <p:cNvSpPr txBox="1"/>
          <p:nvPr/>
        </p:nvSpPr>
        <p:spPr>
          <a:xfrm>
            <a:off x="16844262" y="2253625"/>
            <a:ext cx="11214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Group E</a:t>
            </a:r>
            <a:endParaRPr sz="1800">
              <a:solidFill>
                <a:srgbClr val="2A282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68" name="Google Shape;355;p41">
            <a:extLst>
              <a:ext uri="{FF2B5EF4-FFF2-40B4-BE49-F238E27FC236}">
                <a16:creationId xmlns:a16="http://schemas.microsoft.com/office/drawing/2014/main" id="{ECD9064A-491E-4C98-A58A-066A7EBED174}"/>
              </a:ext>
            </a:extLst>
          </p:cNvPr>
          <p:cNvCxnSpPr/>
          <p:nvPr/>
        </p:nvCxnSpPr>
        <p:spPr>
          <a:xfrm>
            <a:off x="3790650" y="1209571"/>
            <a:ext cx="15627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04606B2E-6700-4012-9B78-186D81F262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5830036"/>
              </p:ext>
            </p:extLst>
          </p:nvPr>
        </p:nvGraphicFramePr>
        <p:xfrm>
          <a:off x="554598" y="1559730"/>
          <a:ext cx="3673642" cy="27130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7508494-471C-47AA-8BB5-EC6CDD39DA82}"/>
              </a:ext>
            </a:extLst>
          </p:cNvPr>
          <p:cNvSpPr txBox="1"/>
          <p:nvPr/>
        </p:nvSpPr>
        <p:spPr>
          <a:xfrm>
            <a:off x="666192" y="4021519"/>
            <a:ext cx="118940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&lt;</a:t>
            </a:r>
            <a:r>
              <a:rPr lang="ko-KR" altLang="en-US" sz="700" dirty="0"/>
              <a:t>에어 블루 </a:t>
            </a:r>
            <a:r>
              <a:rPr lang="ko-KR" altLang="en-US" sz="700" dirty="0" err="1"/>
              <a:t>추정액</a:t>
            </a:r>
            <a:r>
              <a:rPr lang="en-US" altLang="ko-KR" sz="700" dirty="0"/>
              <a:t>&gt;</a:t>
            </a:r>
            <a:endParaRPr lang="ko-KR" altLang="en-US" sz="7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6BB7679-6502-4DE7-AC01-0B4810F91DAA}"/>
              </a:ext>
            </a:extLst>
          </p:cNvPr>
          <p:cNvSpPr txBox="1"/>
          <p:nvPr/>
        </p:nvSpPr>
        <p:spPr>
          <a:xfrm>
            <a:off x="2553118" y="3961429"/>
            <a:ext cx="118940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(</a:t>
            </a:r>
            <a:r>
              <a:rPr lang="ko-KR" altLang="en-US" sz="700" dirty="0"/>
              <a:t>억원</a:t>
            </a:r>
            <a:r>
              <a:rPr lang="en-US" altLang="ko-KR" sz="700" dirty="0"/>
              <a:t>)</a:t>
            </a:r>
            <a:endParaRPr lang="ko-KR" altLang="en-US" sz="7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2B37D72-B842-4A10-B7FD-FD59EB1215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58" t="31854" r="18195" b="10121"/>
          <a:stretch/>
        </p:blipFill>
        <p:spPr>
          <a:xfrm>
            <a:off x="4201281" y="1966582"/>
            <a:ext cx="4261685" cy="23718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EE5316-B276-4E17-9D17-0BF7DE1418E7}"/>
              </a:ext>
            </a:extLst>
          </p:cNvPr>
          <p:cNvSpPr txBox="1"/>
          <p:nvPr/>
        </p:nvSpPr>
        <p:spPr>
          <a:xfrm>
            <a:off x="5126732" y="1505917"/>
            <a:ext cx="25988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&lt;</a:t>
            </a:r>
            <a:r>
              <a:rPr lang="ko-KR" altLang="en-US" sz="1500" b="1" dirty="0"/>
              <a:t>자세 교정 의자 </a:t>
            </a:r>
            <a:r>
              <a:rPr lang="ko-KR" altLang="en-US" sz="1500" b="1" dirty="0" err="1"/>
              <a:t>판매사</a:t>
            </a:r>
            <a:r>
              <a:rPr lang="en-US" altLang="ko-KR" sz="1500" b="1" dirty="0"/>
              <a:t>&gt;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1756681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/>
      <p:bldP spid="70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720;p54">
            <a:extLst>
              <a:ext uri="{FF2B5EF4-FFF2-40B4-BE49-F238E27FC236}">
                <a16:creationId xmlns:a16="http://schemas.microsoft.com/office/drawing/2014/main" id="{F8707FA9-E94A-475B-A6D2-A4C99FA68D5C}"/>
              </a:ext>
            </a:extLst>
          </p:cNvPr>
          <p:cNvSpPr/>
          <p:nvPr/>
        </p:nvSpPr>
        <p:spPr>
          <a:xfrm>
            <a:off x="5396250" y="1574775"/>
            <a:ext cx="2599500" cy="20541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721;p54">
            <a:extLst>
              <a:ext uri="{FF2B5EF4-FFF2-40B4-BE49-F238E27FC236}">
                <a16:creationId xmlns:a16="http://schemas.microsoft.com/office/drawing/2014/main" id="{2C2A7300-EC7F-4F9F-A83C-6DD5FC6BC7ED}"/>
              </a:ext>
            </a:extLst>
          </p:cNvPr>
          <p:cNvSpPr txBox="1">
            <a:spLocks/>
          </p:cNvSpPr>
          <p:nvPr/>
        </p:nvSpPr>
        <p:spPr>
          <a:xfrm>
            <a:off x="1411575" y="2435850"/>
            <a:ext cx="3586800" cy="2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Nanum Myeongjo"/>
              <a:buNone/>
              <a:defRPr sz="12000" b="1" i="0" u="none" strike="noStrike" cap="none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ko-KR" altLang="en-US" sz="2800" dirty="0"/>
              <a:t>맺음말</a:t>
            </a:r>
          </a:p>
        </p:txBody>
      </p:sp>
      <p:sp>
        <p:nvSpPr>
          <p:cNvPr id="18" name="Google Shape;722;p54">
            <a:extLst>
              <a:ext uri="{FF2B5EF4-FFF2-40B4-BE49-F238E27FC236}">
                <a16:creationId xmlns:a16="http://schemas.microsoft.com/office/drawing/2014/main" id="{BFFB9DF8-8AFF-4C16-8EE5-9FC0F5039B0E}"/>
              </a:ext>
            </a:extLst>
          </p:cNvPr>
          <p:cNvSpPr txBox="1">
            <a:spLocks/>
          </p:cNvSpPr>
          <p:nvPr/>
        </p:nvSpPr>
        <p:spPr>
          <a:xfrm>
            <a:off x="5709900" y="1720950"/>
            <a:ext cx="1972200" cy="17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2000" dirty="0">
                <a:solidFill>
                  <a:schemeClr val="bg1"/>
                </a:solidFill>
                <a:latin typeface="Nanum Myeongjo" panose="020B0600000101010101" charset="-127"/>
                <a:ea typeface="Nanum Myeongjo" panose="020B0600000101010101" charset="-127"/>
              </a:rPr>
              <a:t>0</a:t>
            </a:r>
            <a:r>
              <a:rPr lang="en-US" altLang="ko-KR" sz="12000" dirty="0">
                <a:solidFill>
                  <a:schemeClr val="bg1"/>
                </a:solidFill>
                <a:latin typeface="Nanum Myeongjo" panose="020B0600000101010101" charset="-127"/>
                <a:ea typeface="Nanum Myeongjo" panose="020B0600000101010101" charset="-127"/>
              </a:rPr>
              <a:t>4</a:t>
            </a:r>
            <a:endParaRPr lang="en" sz="12000" dirty="0">
              <a:solidFill>
                <a:schemeClr val="bg1"/>
              </a:solidFill>
              <a:latin typeface="Nanum Myeongjo" panose="020B0600000101010101" charset="-127"/>
              <a:ea typeface="Nanum Myeongjo" panose="020B0600000101010101" charset="-127"/>
            </a:endParaRPr>
          </a:p>
        </p:txBody>
      </p:sp>
      <p:cxnSp>
        <p:nvCxnSpPr>
          <p:cNvPr id="19" name="Google Shape;723;p54">
            <a:extLst>
              <a:ext uri="{FF2B5EF4-FFF2-40B4-BE49-F238E27FC236}">
                <a16:creationId xmlns:a16="http://schemas.microsoft.com/office/drawing/2014/main" id="{C8B5287A-5A43-4C67-99E6-B6428420CED2}"/>
              </a:ext>
            </a:extLst>
          </p:cNvPr>
          <p:cNvCxnSpPr/>
          <p:nvPr/>
        </p:nvCxnSpPr>
        <p:spPr>
          <a:xfrm>
            <a:off x="3435675" y="2940371"/>
            <a:ext cx="15627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863220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83D34D-6EE3-4A9B-AD0E-00FEE3ED4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맺음말</a:t>
            </a:r>
          </a:p>
        </p:txBody>
      </p:sp>
      <p:sp>
        <p:nvSpPr>
          <p:cNvPr id="47" name="Google Shape;334;p41">
            <a:extLst>
              <a:ext uri="{FF2B5EF4-FFF2-40B4-BE49-F238E27FC236}">
                <a16:creationId xmlns:a16="http://schemas.microsoft.com/office/drawing/2014/main" id="{9F3A40B4-90F6-4715-81A8-28F0002714B5}"/>
              </a:ext>
            </a:extLst>
          </p:cNvPr>
          <p:cNvSpPr/>
          <p:nvPr/>
        </p:nvSpPr>
        <p:spPr>
          <a:xfrm>
            <a:off x="17151762" y="1585125"/>
            <a:ext cx="506400" cy="5064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335;p41">
            <a:extLst>
              <a:ext uri="{FF2B5EF4-FFF2-40B4-BE49-F238E27FC236}">
                <a16:creationId xmlns:a16="http://schemas.microsoft.com/office/drawing/2014/main" id="{43095DE9-91FD-4E5D-9F72-9CFBEA47B587}"/>
              </a:ext>
            </a:extLst>
          </p:cNvPr>
          <p:cNvSpPr txBox="1"/>
          <p:nvPr/>
        </p:nvSpPr>
        <p:spPr>
          <a:xfrm>
            <a:off x="17125662" y="1638400"/>
            <a:ext cx="5586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80%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" name="Google Shape;336;p41">
            <a:extLst>
              <a:ext uri="{FF2B5EF4-FFF2-40B4-BE49-F238E27FC236}">
                <a16:creationId xmlns:a16="http://schemas.microsoft.com/office/drawing/2014/main" id="{BFC5F6F1-B43E-4E26-AFA2-7886B190CF62}"/>
              </a:ext>
            </a:extLst>
          </p:cNvPr>
          <p:cNvSpPr txBox="1"/>
          <p:nvPr/>
        </p:nvSpPr>
        <p:spPr>
          <a:xfrm>
            <a:off x="16844262" y="2253625"/>
            <a:ext cx="11214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Group E</a:t>
            </a:r>
            <a:endParaRPr sz="1800">
              <a:solidFill>
                <a:srgbClr val="2A282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68" name="Google Shape;355;p41">
            <a:extLst>
              <a:ext uri="{FF2B5EF4-FFF2-40B4-BE49-F238E27FC236}">
                <a16:creationId xmlns:a16="http://schemas.microsoft.com/office/drawing/2014/main" id="{ECD9064A-491E-4C98-A58A-066A7EBED174}"/>
              </a:ext>
            </a:extLst>
          </p:cNvPr>
          <p:cNvCxnSpPr/>
          <p:nvPr/>
        </p:nvCxnSpPr>
        <p:spPr>
          <a:xfrm>
            <a:off x="3790650" y="1209571"/>
            <a:ext cx="15627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AEDA876-E239-404D-A6E6-3D0C2BA48E9A}"/>
              </a:ext>
            </a:extLst>
          </p:cNvPr>
          <p:cNvGrpSpPr/>
          <p:nvPr/>
        </p:nvGrpSpPr>
        <p:grpSpPr>
          <a:xfrm>
            <a:off x="828776" y="1450477"/>
            <a:ext cx="3191899" cy="3101354"/>
            <a:chOff x="734642" y="1375111"/>
            <a:chExt cx="3191899" cy="322519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D171026-FC62-44AF-902F-824F76AAC1D4}"/>
                </a:ext>
              </a:extLst>
            </p:cNvPr>
            <p:cNvSpPr/>
            <p:nvPr/>
          </p:nvSpPr>
          <p:spPr>
            <a:xfrm>
              <a:off x="734642" y="1375111"/>
              <a:ext cx="3191899" cy="322519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685D239-11A8-40A5-9784-26706B53BA1D}"/>
                </a:ext>
              </a:extLst>
            </p:cNvPr>
            <p:cNvSpPr/>
            <p:nvPr/>
          </p:nvSpPr>
          <p:spPr>
            <a:xfrm>
              <a:off x="794975" y="1474931"/>
              <a:ext cx="3071232" cy="30717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6DBCB18-2A19-44BA-ABE9-ACA6C61E7145}"/>
              </a:ext>
            </a:extLst>
          </p:cNvPr>
          <p:cNvGrpSpPr/>
          <p:nvPr/>
        </p:nvGrpSpPr>
        <p:grpSpPr>
          <a:xfrm>
            <a:off x="5044429" y="1450476"/>
            <a:ext cx="3191899" cy="3101354"/>
            <a:chOff x="734642" y="1375111"/>
            <a:chExt cx="3191899" cy="322519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01051E9-461E-400F-B7AC-0C499BC9526C}"/>
                </a:ext>
              </a:extLst>
            </p:cNvPr>
            <p:cNvSpPr/>
            <p:nvPr/>
          </p:nvSpPr>
          <p:spPr>
            <a:xfrm>
              <a:off x="734642" y="1375111"/>
              <a:ext cx="3191899" cy="322519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79FC21B-F4CD-45CC-9FDA-D6BFD396C107}"/>
                </a:ext>
              </a:extLst>
            </p:cNvPr>
            <p:cNvSpPr/>
            <p:nvPr/>
          </p:nvSpPr>
          <p:spPr>
            <a:xfrm>
              <a:off x="794975" y="1474931"/>
              <a:ext cx="3071232" cy="30717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6307DFD-8B3E-4428-BFB3-2D138261747B}"/>
              </a:ext>
            </a:extLst>
          </p:cNvPr>
          <p:cNvSpPr txBox="1"/>
          <p:nvPr/>
        </p:nvSpPr>
        <p:spPr>
          <a:xfrm>
            <a:off x="4746818" y="1788562"/>
            <a:ext cx="3368482" cy="1899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08660" marR="0" indent="-23749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500" b="1" kern="0" spc="-10" dirty="0">
                <a:solidFill>
                  <a:srgbClr val="000000"/>
                </a:solidFill>
                <a:effectLst/>
                <a:latin typeface="+mj-lt"/>
                <a:ea typeface="굴림체" panose="020B0609000101010101" pitchFamily="49" charset="-127"/>
              </a:rPr>
              <a:t>나아갈 방향</a:t>
            </a:r>
            <a:endParaRPr lang="en-US" altLang="ko-KR" sz="1500" b="1" kern="0" spc="-10" dirty="0">
              <a:solidFill>
                <a:srgbClr val="000000"/>
              </a:solidFill>
              <a:effectLst/>
              <a:latin typeface="+mj-lt"/>
              <a:ea typeface="굴림체" panose="020B0609000101010101" pitchFamily="49" charset="-127"/>
            </a:endParaRPr>
          </a:p>
          <a:p>
            <a:pPr marL="471170"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800" kern="0" spc="0" dirty="0">
              <a:solidFill>
                <a:srgbClr val="000000"/>
              </a:solidFill>
              <a:effectLst/>
              <a:latin typeface="+mj-lt"/>
            </a:endParaRPr>
          </a:p>
          <a:p>
            <a:pPr marL="708660" marR="0" indent="-23749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200" dirty="0">
                <a:latin typeface="+mj-lt"/>
              </a:rPr>
              <a:t>리듬 게임과 같은 게임 메뉴 추가</a:t>
            </a:r>
            <a:endParaRPr lang="en-US" altLang="ko-KR" sz="1200" dirty="0">
              <a:latin typeface="+mj-lt"/>
            </a:endParaRPr>
          </a:p>
          <a:p>
            <a:pPr marL="708660" marR="0" indent="-23749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800" dirty="0">
              <a:latin typeface="+mj-lt"/>
            </a:endParaRPr>
          </a:p>
          <a:p>
            <a:pPr marL="708660" marR="0" indent="-23749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200" dirty="0">
                <a:latin typeface="+mj-lt"/>
              </a:rPr>
              <a:t>블루투스 연동으로 모바일 제어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j-lt"/>
            </a:endParaRPr>
          </a:p>
          <a:p>
            <a:pPr marL="708660" marR="0" indent="-23749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800" kern="0" spc="0" dirty="0">
              <a:solidFill>
                <a:srgbClr val="000000"/>
              </a:solidFill>
              <a:effectLst/>
              <a:latin typeface="+mj-lt"/>
            </a:endParaRPr>
          </a:p>
          <a:p>
            <a:pPr marL="708660" marR="0" indent="-23749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200" dirty="0">
                <a:latin typeface="+mj-lt"/>
              </a:rPr>
              <a:t>창업 방향 설계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406603F-4273-489C-91D9-216B40B239E9}"/>
              </a:ext>
            </a:extLst>
          </p:cNvPr>
          <p:cNvSpPr txBox="1"/>
          <p:nvPr/>
        </p:nvSpPr>
        <p:spPr>
          <a:xfrm>
            <a:off x="449064" y="1788562"/>
            <a:ext cx="3368482" cy="3094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08660" marR="0" indent="-23749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500" b="1" spc="-10" dirty="0">
                <a:latin typeface="+mj-lt"/>
                <a:ea typeface="굴림체" panose="020B0609000101010101" pitchFamily="49" charset="-127"/>
              </a:rPr>
              <a:t>탐구 방향</a:t>
            </a:r>
            <a:endParaRPr lang="en-US" altLang="ko-KR" sz="1500" b="1" kern="0" spc="-10" dirty="0">
              <a:solidFill>
                <a:srgbClr val="000000"/>
              </a:solidFill>
              <a:effectLst/>
              <a:latin typeface="+mj-lt"/>
              <a:ea typeface="굴림체" panose="020B0609000101010101" pitchFamily="49" charset="-127"/>
            </a:endParaRPr>
          </a:p>
          <a:p>
            <a:pPr marL="471170"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800" kern="0" spc="0" dirty="0">
              <a:solidFill>
                <a:srgbClr val="000000"/>
              </a:solidFill>
              <a:effectLst/>
              <a:latin typeface="+mj-lt"/>
            </a:endParaRPr>
          </a:p>
          <a:p>
            <a:pPr marL="708660" marR="0" indent="-23749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200" dirty="0" err="1">
                <a:latin typeface="+mj-lt"/>
              </a:rPr>
              <a:t>자이로</a:t>
            </a:r>
            <a:r>
              <a:rPr lang="ko-KR" altLang="en-US" sz="1200" dirty="0">
                <a:latin typeface="+mj-lt"/>
              </a:rPr>
              <a:t> 센서 다방면 활용</a:t>
            </a:r>
            <a:endParaRPr lang="en-US" altLang="ko-KR" sz="1200" dirty="0">
              <a:latin typeface="+mj-lt"/>
            </a:endParaRPr>
          </a:p>
          <a:p>
            <a:pPr marL="708660" marR="0" indent="-23749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800" dirty="0">
              <a:latin typeface="+mj-lt"/>
            </a:endParaRPr>
          </a:p>
          <a:p>
            <a:pPr marL="708660" marR="0" indent="-23749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200" dirty="0" err="1">
                <a:latin typeface="+mj-lt"/>
              </a:rPr>
              <a:t>Atmega</a:t>
            </a:r>
            <a:r>
              <a:rPr lang="en-US" altLang="ko-KR" sz="1200" dirty="0">
                <a:latin typeface="+mj-lt"/>
              </a:rPr>
              <a:t> 2560</a:t>
            </a:r>
            <a:r>
              <a:rPr lang="ko-KR" altLang="en-US" sz="1200" dirty="0">
                <a:latin typeface="+mj-lt"/>
              </a:rPr>
              <a:t>의 다양한 기능 상호 </a:t>
            </a:r>
            <a:endParaRPr lang="en-US" altLang="ko-KR" sz="1200" dirty="0">
              <a:latin typeface="+mj-lt"/>
            </a:endParaRPr>
          </a:p>
          <a:p>
            <a:pPr marL="471170" marR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latin typeface="+mj-lt"/>
              </a:rPr>
              <a:t>     </a:t>
            </a:r>
            <a:r>
              <a:rPr lang="ko-KR" altLang="en-US" sz="1200" dirty="0">
                <a:latin typeface="+mj-lt"/>
              </a:rPr>
              <a:t>연동</a:t>
            </a:r>
            <a:endParaRPr lang="en-US" altLang="ko-KR" sz="1200" dirty="0">
              <a:latin typeface="+mj-lt"/>
            </a:endParaRPr>
          </a:p>
          <a:p>
            <a:pPr marL="708660" marR="0" indent="-23749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800" dirty="0">
              <a:latin typeface="+mj-lt"/>
            </a:endParaRPr>
          </a:p>
          <a:p>
            <a:pPr marL="708660" marR="0" indent="-23749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200" dirty="0">
                <a:latin typeface="+mj-lt"/>
              </a:rPr>
              <a:t>사회적 문제에 대한 해결책</a:t>
            </a:r>
            <a:endParaRPr lang="en-US" altLang="ko-KR" sz="1200" dirty="0">
              <a:latin typeface="+mj-lt"/>
            </a:endParaRPr>
          </a:p>
          <a:p>
            <a:pPr marL="708660" marR="0" indent="-23749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200" dirty="0">
              <a:latin typeface="+mj-lt"/>
            </a:endParaRPr>
          </a:p>
          <a:p>
            <a:pPr marL="708660" marR="0" indent="-23749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200" kern="0" spc="0" dirty="0">
              <a:solidFill>
                <a:srgbClr val="000000"/>
              </a:solidFill>
              <a:effectLst/>
              <a:latin typeface="+mj-lt"/>
            </a:endParaRPr>
          </a:p>
          <a:p>
            <a:pPr marL="708660" marR="0" indent="-23749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800" kern="0" spc="0" dirty="0">
              <a:solidFill>
                <a:srgbClr val="000000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79055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0"/>
          <p:cNvSpPr/>
          <p:nvPr/>
        </p:nvSpPr>
        <p:spPr>
          <a:xfrm>
            <a:off x="1645625" y="1585950"/>
            <a:ext cx="5867400" cy="19605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40"/>
          <p:cNvSpPr txBox="1">
            <a:spLocks noGrp="1"/>
          </p:cNvSpPr>
          <p:nvPr>
            <p:ph type="subTitle" idx="1"/>
          </p:nvPr>
        </p:nvSpPr>
        <p:spPr>
          <a:xfrm>
            <a:off x="2052750" y="1892850"/>
            <a:ext cx="5038500" cy="7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dirty="0">
                <a:solidFill>
                  <a:schemeClr val="bg1"/>
                </a:solidFill>
              </a:rPr>
              <a:t>“ </a:t>
            </a:r>
            <a:r>
              <a:rPr lang="ko-KR" altLang="en-US" dirty="0">
                <a:solidFill>
                  <a:schemeClr val="bg1"/>
                </a:solidFill>
              </a:rPr>
              <a:t>언제나 바른 자세 유지합시다</a:t>
            </a:r>
            <a:r>
              <a:rPr lang="en-US" altLang="ko-KR" dirty="0">
                <a:solidFill>
                  <a:schemeClr val="bg1"/>
                </a:solidFill>
              </a:rPr>
              <a:t>!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”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27" name="Google Shape;327;p40"/>
          <p:cNvSpPr txBox="1">
            <a:spLocks noGrp="1"/>
          </p:cNvSpPr>
          <p:nvPr>
            <p:ph type="title"/>
          </p:nvPr>
        </p:nvSpPr>
        <p:spPr>
          <a:xfrm>
            <a:off x="3996018" y="2991450"/>
            <a:ext cx="1151963" cy="2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/>
              <a:t>Thank You</a:t>
            </a:r>
            <a:endParaRPr dirty="0"/>
          </a:p>
        </p:txBody>
      </p:sp>
      <p:cxnSp>
        <p:nvCxnSpPr>
          <p:cNvPr id="328" name="Google Shape;328;p40"/>
          <p:cNvCxnSpPr/>
          <p:nvPr/>
        </p:nvCxnSpPr>
        <p:spPr>
          <a:xfrm>
            <a:off x="3790650" y="2883603"/>
            <a:ext cx="15627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666580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238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목차</a:t>
            </a:r>
            <a:endParaRPr dirty="0"/>
          </a:p>
        </p:txBody>
      </p:sp>
      <p:sp>
        <p:nvSpPr>
          <p:cNvPr id="204" name="Google Shape;204;p35"/>
          <p:cNvSpPr txBox="1">
            <a:spLocks noGrp="1"/>
          </p:cNvSpPr>
          <p:nvPr>
            <p:ph type="subTitle" idx="2"/>
          </p:nvPr>
        </p:nvSpPr>
        <p:spPr>
          <a:xfrm>
            <a:off x="1349075" y="2055100"/>
            <a:ext cx="3072300" cy="9776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모델 선정 배경</a:t>
            </a:r>
            <a:endParaRPr lang="en-US" altLang="ko-KR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5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모델 소개</a:t>
            </a:r>
            <a:endParaRPr lang="en-US" altLang="ko-KR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5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모델의 세부 기능</a:t>
            </a:r>
            <a:endParaRPr lang="en-US" altLang="ko-KR" dirty="0"/>
          </a:p>
        </p:txBody>
      </p:sp>
      <p:sp>
        <p:nvSpPr>
          <p:cNvPr id="205" name="Google Shape;205;p35"/>
          <p:cNvSpPr txBox="1">
            <a:spLocks noGrp="1"/>
          </p:cNvSpPr>
          <p:nvPr>
            <p:ph type="subTitle" idx="3"/>
          </p:nvPr>
        </p:nvSpPr>
        <p:spPr>
          <a:xfrm>
            <a:off x="5203350" y="1652173"/>
            <a:ext cx="30723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구현 원리</a:t>
            </a:r>
            <a:endParaRPr lang="en-US" dirty="0"/>
          </a:p>
        </p:txBody>
      </p:sp>
      <p:sp>
        <p:nvSpPr>
          <p:cNvPr id="206" name="Google Shape;206;p35"/>
          <p:cNvSpPr txBox="1">
            <a:spLocks noGrp="1"/>
          </p:cNvSpPr>
          <p:nvPr>
            <p:ph type="subTitle" idx="4"/>
          </p:nvPr>
        </p:nvSpPr>
        <p:spPr>
          <a:xfrm>
            <a:off x="5151179" y="2078204"/>
            <a:ext cx="3072300" cy="6119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ko-KR" altLang="en-US" dirty="0" err="1"/>
              <a:t>자이로센서</a:t>
            </a:r>
            <a:r>
              <a:rPr lang="ko-KR" altLang="en-US" dirty="0"/>
              <a:t> 값 이용 원리</a:t>
            </a:r>
            <a:endParaRPr lang="en-US" altLang="ko-KR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endParaRPr lang="en-US" altLang="ko-KR" sz="5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ko-KR" altLang="en-US" dirty="0"/>
              <a:t>올바른 자세 설정 값 지정 근거</a:t>
            </a:r>
            <a:endParaRPr lang="en-US" altLang="ko-KR" dirty="0"/>
          </a:p>
        </p:txBody>
      </p:sp>
      <p:sp>
        <p:nvSpPr>
          <p:cNvPr id="208" name="Google Shape;208;p35"/>
          <p:cNvSpPr txBox="1">
            <a:spLocks noGrp="1"/>
          </p:cNvSpPr>
          <p:nvPr>
            <p:ph type="subTitle" idx="6"/>
          </p:nvPr>
        </p:nvSpPr>
        <p:spPr>
          <a:xfrm>
            <a:off x="1349075" y="3749585"/>
            <a:ext cx="3072300" cy="5366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ko-KR" altLang="en-US" dirty="0"/>
              <a:t>사회적 효과</a:t>
            </a:r>
            <a:endParaRPr lang="en-US" altLang="ko-KR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endParaRPr lang="en-US" altLang="ko-KR" sz="5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ko-KR" altLang="en-US" dirty="0"/>
              <a:t>경제적 효과</a:t>
            </a:r>
            <a:endParaRPr lang="en-US" altLang="ko-KR" dirty="0"/>
          </a:p>
        </p:txBody>
      </p:sp>
      <p:sp>
        <p:nvSpPr>
          <p:cNvPr id="209" name="Google Shape;209;p35"/>
          <p:cNvSpPr txBox="1">
            <a:spLocks noGrp="1"/>
          </p:cNvSpPr>
          <p:nvPr>
            <p:ph type="subTitle" idx="7"/>
          </p:nvPr>
        </p:nvSpPr>
        <p:spPr>
          <a:xfrm>
            <a:off x="5203350" y="3351923"/>
            <a:ext cx="30723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i="0" dirty="0">
                <a:solidFill>
                  <a:srgbClr val="202124"/>
                </a:solidFill>
                <a:effectLst/>
                <a:latin typeface="Nanum Myeongjo" panose="020B0600000101010101" charset="-127"/>
                <a:ea typeface="Nanum Myeongjo" panose="020B0600000101010101" charset="-127"/>
              </a:rPr>
              <a:t>맺음말</a:t>
            </a:r>
            <a:endParaRPr dirty="0">
              <a:latin typeface="Nanum Myeongjo" panose="020B0600000101010101" charset="-127"/>
              <a:ea typeface="Nanum Myeongjo" panose="020B0600000101010101" charset="-127"/>
            </a:endParaRPr>
          </a:p>
        </p:txBody>
      </p:sp>
      <p:sp>
        <p:nvSpPr>
          <p:cNvPr id="211" name="Google Shape;211;p35"/>
          <p:cNvSpPr txBox="1">
            <a:spLocks noGrp="1"/>
          </p:cNvSpPr>
          <p:nvPr>
            <p:ph type="title" idx="9"/>
          </p:nvPr>
        </p:nvSpPr>
        <p:spPr>
          <a:xfrm>
            <a:off x="891875" y="1721323"/>
            <a:ext cx="530400" cy="17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2" name="Google Shape;212;p35"/>
          <p:cNvSpPr txBox="1">
            <a:spLocks noGrp="1"/>
          </p:cNvSpPr>
          <p:nvPr>
            <p:ph type="title" idx="13"/>
          </p:nvPr>
        </p:nvSpPr>
        <p:spPr>
          <a:xfrm>
            <a:off x="4721138" y="1720723"/>
            <a:ext cx="530400" cy="1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3" name="Google Shape;213;p35"/>
          <p:cNvSpPr txBox="1">
            <a:spLocks noGrp="1"/>
          </p:cNvSpPr>
          <p:nvPr>
            <p:ph type="title" idx="14"/>
          </p:nvPr>
        </p:nvSpPr>
        <p:spPr>
          <a:xfrm>
            <a:off x="891875" y="3420473"/>
            <a:ext cx="530400" cy="1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14" name="Google Shape;214;p35"/>
          <p:cNvSpPr txBox="1">
            <a:spLocks noGrp="1"/>
          </p:cNvSpPr>
          <p:nvPr>
            <p:ph type="title" idx="15"/>
          </p:nvPr>
        </p:nvSpPr>
        <p:spPr>
          <a:xfrm>
            <a:off x="4719188" y="3420473"/>
            <a:ext cx="534300" cy="1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215" name="Google Shape;215;p35"/>
          <p:cNvCxnSpPr/>
          <p:nvPr/>
        </p:nvCxnSpPr>
        <p:spPr>
          <a:xfrm>
            <a:off x="3790650" y="1209571"/>
            <a:ext cx="15627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부제목 2">
            <a:extLst>
              <a:ext uri="{FF2B5EF4-FFF2-40B4-BE49-F238E27FC236}">
                <a16:creationId xmlns:a16="http://schemas.microsoft.com/office/drawing/2014/main" id="{D7605401-08BC-490C-BA3D-5CD8F27F5A5E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lang="ko-KR" altLang="en-US" dirty="0"/>
              <a:t>기대효과 및 시장성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88301894-FBDC-4ECE-A2C0-2F17C1FFAF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모델</a:t>
            </a:r>
          </a:p>
        </p:txBody>
      </p:sp>
      <p:sp>
        <p:nvSpPr>
          <p:cNvPr id="17" name="Google Shape;206;p35">
            <a:extLst>
              <a:ext uri="{FF2B5EF4-FFF2-40B4-BE49-F238E27FC236}">
                <a16:creationId xmlns:a16="http://schemas.microsoft.com/office/drawing/2014/main" id="{738A1184-AA22-47F3-A9FB-9D6C1B1CEA72}"/>
              </a:ext>
            </a:extLst>
          </p:cNvPr>
          <p:cNvSpPr txBox="1">
            <a:spLocks/>
          </p:cNvSpPr>
          <p:nvPr/>
        </p:nvSpPr>
        <p:spPr>
          <a:xfrm>
            <a:off x="5151179" y="3749585"/>
            <a:ext cx="3072300" cy="611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85750" indent="-285750">
              <a:buSzPts val="1100"/>
              <a:buFontTx/>
              <a:buChar char="-"/>
            </a:pPr>
            <a:r>
              <a:rPr lang="ko-KR" altLang="en-US" dirty="0"/>
              <a:t>탐구 방향</a:t>
            </a:r>
            <a:endParaRPr lang="en-US" altLang="ko-KR" dirty="0"/>
          </a:p>
          <a:p>
            <a:pPr marL="285750" indent="-285750">
              <a:buSzPts val="1100"/>
              <a:buFontTx/>
              <a:buChar char="-"/>
            </a:pPr>
            <a:endParaRPr lang="en-US" altLang="ko-KR" sz="500" dirty="0"/>
          </a:p>
          <a:p>
            <a:pPr marL="285750" indent="-285750">
              <a:buSzPts val="1100"/>
              <a:buFontTx/>
              <a:buChar char="-"/>
            </a:pPr>
            <a:r>
              <a:rPr lang="ko-KR" altLang="en-US" dirty="0"/>
              <a:t>나아갈 방향</a:t>
            </a:r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 uiExpand="1" build="p"/>
      <p:bldP spid="205" grpId="0" build="p"/>
      <p:bldP spid="206" grpId="0" uiExpand="1" build="p"/>
      <p:bldP spid="208" grpId="0" uiExpand="1" build="p"/>
      <p:bldP spid="209" grpId="0" build="p"/>
      <p:bldP spid="211" grpId="0"/>
      <p:bldP spid="212" grpId="0"/>
      <p:bldP spid="213" grpId="0"/>
      <p:bldP spid="214" grpId="0"/>
      <p:bldP spid="3" grpId="0" build="p"/>
      <p:bldP spid="5" grpId="0" build="p"/>
      <p:bldP spid="1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/>
          <p:nvPr/>
        </p:nvSpPr>
        <p:spPr>
          <a:xfrm>
            <a:off x="1433850" y="1555725"/>
            <a:ext cx="2599500" cy="20541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6"/>
          <p:cNvSpPr txBox="1">
            <a:spLocks noGrp="1"/>
          </p:cNvSpPr>
          <p:nvPr>
            <p:ph type="title"/>
          </p:nvPr>
        </p:nvSpPr>
        <p:spPr>
          <a:xfrm>
            <a:off x="4418650" y="2327175"/>
            <a:ext cx="3421500" cy="279600"/>
          </a:xfrm>
          <a:prstGeom prst="rect">
            <a:avLst/>
          </a:prstGeom>
        </p:spPr>
        <p:txBody>
          <a:bodyPr spcFirstLastPara="1" wrap="square" lIns="1143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모델</a:t>
            </a:r>
            <a:endParaRPr dirty="0"/>
          </a:p>
        </p:txBody>
      </p:sp>
      <p:sp>
        <p:nvSpPr>
          <p:cNvPr id="222" name="Google Shape;222;p36"/>
          <p:cNvSpPr txBox="1">
            <a:spLocks noGrp="1"/>
          </p:cNvSpPr>
          <p:nvPr>
            <p:ph type="title" idx="2"/>
          </p:nvPr>
        </p:nvSpPr>
        <p:spPr>
          <a:xfrm>
            <a:off x="1590600" y="2035275"/>
            <a:ext cx="22860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223" name="Google Shape;223;p36"/>
          <p:cNvCxnSpPr/>
          <p:nvPr/>
        </p:nvCxnSpPr>
        <p:spPr>
          <a:xfrm>
            <a:off x="4418650" y="2826071"/>
            <a:ext cx="15627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1"/>
          <p:cNvSpPr txBox="1">
            <a:spLocks noGrp="1"/>
          </p:cNvSpPr>
          <p:nvPr>
            <p:ph type="title"/>
          </p:nvPr>
        </p:nvSpPr>
        <p:spPr>
          <a:xfrm>
            <a:off x="716250" y="543200"/>
            <a:ext cx="7714500" cy="4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현대 사회</a:t>
            </a:r>
            <a:endParaRPr dirty="0"/>
          </a:p>
        </p:txBody>
      </p:sp>
      <p:sp>
        <p:nvSpPr>
          <p:cNvPr id="334" name="Google Shape;334;p41"/>
          <p:cNvSpPr/>
          <p:nvPr/>
        </p:nvSpPr>
        <p:spPr>
          <a:xfrm>
            <a:off x="17151762" y="1585125"/>
            <a:ext cx="506400" cy="5064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41"/>
          <p:cNvSpPr txBox="1"/>
          <p:nvPr/>
        </p:nvSpPr>
        <p:spPr>
          <a:xfrm>
            <a:off x="17125662" y="1638400"/>
            <a:ext cx="5586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80%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41"/>
          <p:cNvSpPr txBox="1"/>
          <p:nvPr/>
        </p:nvSpPr>
        <p:spPr>
          <a:xfrm>
            <a:off x="16844262" y="2253625"/>
            <a:ext cx="11214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Group E</a:t>
            </a:r>
            <a:endParaRPr sz="1800">
              <a:solidFill>
                <a:srgbClr val="2A282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050" name="Picture 2" descr="보안 이슈 | AhnLab">
            <a:extLst>
              <a:ext uri="{FF2B5EF4-FFF2-40B4-BE49-F238E27FC236}">
                <a16:creationId xmlns:a16="http://schemas.microsoft.com/office/drawing/2014/main" id="{E5327C66-B9AE-4A9B-9009-0BF7FF5E08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8"/>
          <a:stretch/>
        </p:blipFill>
        <p:spPr bwMode="auto">
          <a:xfrm>
            <a:off x="6236889" y="1708879"/>
            <a:ext cx="2311475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목 통증 원인 &amp;#39;일자목&amp;#39; 예방하는 자세와 스트레칭법 | 뉴스/칼럼 | 건강이야기 | 하이닥">
            <a:extLst>
              <a:ext uri="{FF2B5EF4-FFF2-40B4-BE49-F238E27FC236}">
                <a16:creationId xmlns:a16="http://schemas.microsoft.com/office/drawing/2014/main" id="{C6C4F5F3-9B40-430C-9802-F35BF4A1D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9" r="1788"/>
          <a:stretch/>
        </p:blipFill>
        <p:spPr bwMode="auto">
          <a:xfrm>
            <a:off x="3378220" y="1708879"/>
            <a:ext cx="238756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스트레칭으로 예방하는 &amp;#39;거북목증후군&amp;#39; - 정책뉴스 | 뉴스 | 대한민국 정책브리핑">
            <a:extLst>
              <a:ext uri="{FF2B5EF4-FFF2-40B4-BE49-F238E27FC236}">
                <a16:creationId xmlns:a16="http://schemas.microsoft.com/office/drawing/2014/main" id="{50BC8D4B-7022-40DA-B4D0-56926377D4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2" r="3699"/>
          <a:stretch/>
        </p:blipFill>
        <p:spPr bwMode="auto">
          <a:xfrm>
            <a:off x="595636" y="1708879"/>
            <a:ext cx="231147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Google Shape;431;p42">
            <a:extLst>
              <a:ext uri="{FF2B5EF4-FFF2-40B4-BE49-F238E27FC236}">
                <a16:creationId xmlns:a16="http://schemas.microsoft.com/office/drawing/2014/main" id="{05625A7E-A42D-4CF7-A767-1E3B3A35498D}"/>
              </a:ext>
            </a:extLst>
          </p:cNvPr>
          <p:cNvCxnSpPr/>
          <p:nvPr/>
        </p:nvCxnSpPr>
        <p:spPr>
          <a:xfrm>
            <a:off x="3790650" y="1209571"/>
            <a:ext cx="15627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4F87B6D3-9D1A-47E2-8BA4-F45F8010E2BC}"/>
              </a:ext>
            </a:extLst>
          </p:cNvPr>
          <p:cNvCxnSpPr>
            <a:cxnSpLocks/>
          </p:cNvCxnSpPr>
          <p:nvPr/>
        </p:nvCxnSpPr>
        <p:spPr>
          <a:xfrm>
            <a:off x="1821925" y="1953700"/>
            <a:ext cx="116878" cy="61072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F3B086E-E7E0-4720-B9AA-DBEA0E8A412A}"/>
              </a:ext>
            </a:extLst>
          </p:cNvPr>
          <p:cNvCxnSpPr>
            <a:cxnSpLocks/>
          </p:cNvCxnSpPr>
          <p:nvPr/>
        </p:nvCxnSpPr>
        <p:spPr>
          <a:xfrm flipH="1">
            <a:off x="2289438" y="2253625"/>
            <a:ext cx="250398" cy="5817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B35B33C-A1C1-4B23-8B1A-375F4BF8A83D}"/>
              </a:ext>
            </a:extLst>
          </p:cNvPr>
          <p:cNvCxnSpPr>
            <a:cxnSpLocks/>
          </p:cNvCxnSpPr>
          <p:nvPr/>
        </p:nvCxnSpPr>
        <p:spPr>
          <a:xfrm flipH="1">
            <a:off x="5420578" y="2025037"/>
            <a:ext cx="250398" cy="5817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6684DB3-BAFE-432E-BC8E-5F6CD2C1978B}"/>
              </a:ext>
            </a:extLst>
          </p:cNvPr>
          <p:cNvCxnSpPr>
            <a:cxnSpLocks/>
          </p:cNvCxnSpPr>
          <p:nvPr/>
        </p:nvCxnSpPr>
        <p:spPr>
          <a:xfrm flipH="1">
            <a:off x="8324066" y="2076767"/>
            <a:ext cx="250398" cy="5817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1A29B9F-1E53-43DE-AA95-40A7A6DCF654}"/>
              </a:ext>
            </a:extLst>
          </p:cNvPr>
          <p:cNvCxnSpPr>
            <a:cxnSpLocks/>
          </p:cNvCxnSpPr>
          <p:nvPr/>
        </p:nvCxnSpPr>
        <p:spPr>
          <a:xfrm>
            <a:off x="4935851" y="1633688"/>
            <a:ext cx="116878" cy="61072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BDF7B61-755F-40EC-819A-5A60EC9B643B}"/>
              </a:ext>
            </a:extLst>
          </p:cNvPr>
          <p:cNvCxnSpPr>
            <a:cxnSpLocks/>
          </p:cNvCxnSpPr>
          <p:nvPr/>
        </p:nvCxnSpPr>
        <p:spPr>
          <a:xfrm>
            <a:off x="7824792" y="1705206"/>
            <a:ext cx="116878" cy="61072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29;p37">
            <a:extLst>
              <a:ext uri="{FF2B5EF4-FFF2-40B4-BE49-F238E27FC236}">
                <a16:creationId xmlns:a16="http://schemas.microsoft.com/office/drawing/2014/main" id="{C3E0FF24-23D8-4CC7-837B-7D439AD87924}"/>
              </a:ext>
            </a:extLst>
          </p:cNvPr>
          <p:cNvSpPr/>
          <p:nvPr/>
        </p:nvSpPr>
        <p:spPr>
          <a:xfrm rot="-5400000">
            <a:off x="2000250" y="-2000250"/>
            <a:ext cx="5143500" cy="9144000"/>
          </a:xfrm>
          <a:prstGeom prst="rect">
            <a:avLst/>
          </a:prstGeom>
          <a:solidFill>
            <a:srgbClr val="2A2828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52"/>
          <p:cNvSpPr txBox="1">
            <a:spLocks noGrp="1"/>
          </p:cNvSpPr>
          <p:nvPr>
            <p:ph type="title"/>
          </p:nvPr>
        </p:nvSpPr>
        <p:spPr>
          <a:xfrm>
            <a:off x="107392" y="161734"/>
            <a:ext cx="3182100" cy="3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</a:rPr>
              <a:t>시뮬레이터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690" name="Google Shape;690;p52"/>
          <p:cNvCxnSpPr>
            <a:cxnSpLocks/>
          </p:cNvCxnSpPr>
          <p:nvPr/>
        </p:nvCxnSpPr>
        <p:spPr>
          <a:xfrm>
            <a:off x="107392" y="673798"/>
            <a:ext cx="159105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4A42C1A8-B559-415D-9325-21951FC70385}"/>
              </a:ext>
            </a:extLst>
          </p:cNvPr>
          <p:cNvGrpSpPr/>
          <p:nvPr/>
        </p:nvGrpSpPr>
        <p:grpSpPr>
          <a:xfrm>
            <a:off x="3380630" y="804839"/>
            <a:ext cx="2382738" cy="3533821"/>
            <a:chOff x="2894112" y="733379"/>
            <a:chExt cx="2569277" cy="3676741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8D3E8F1-DEA2-4890-A82C-77ED971E67FD}"/>
                </a:ext>
              </a:extLst>
            </p:cNvPr>
            <p:cNvSpPr/>
            <p:nvPr/>
          </p:nvSpPr>
          <p:spPr>
            <a:xfrm>
              <a:off x="2894112" y="733379"/>
              <a:ext cx="2566803" cy="3676741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1" name="Google Shape;691;p52"/>
            <p:cNvGrpSpPr/>
            <p:nvPr/>
          </p:nvGrpSpPr>
          <p:grpSpPr>
            <a:xfrm>
              <a:off x="2896586" y="733379"/>
              <a:ext cx="2566803" cy="3676741"/>
              <a:chOff x="1625013" y="1211428"/>
              <a:chExt cx="1988826" cy="2734294"/>
            </a:xfrm>
          </p:grpSpPr>
          <p:grpSp>
            <p:nvGrpSpPr>
              <p:cNvPr id="692" name="Google Shape;692;p52"/>
              <p:cNvGrpSpPr/>
              <p:nvPr/>
            </p:nvGrpSpPr>
            <p:grpSpPr>
              <a:xfrm>
                <a:off x="1625013" y="1211428"/>
                <a:ext cx="1988826" cy="2734294"/>
                <a:chOff x="-631563" y="237316"/>
                <a:chExt cx="2684700" cy="3691500"/>
              </a:xfrm>
            </p:grpSpPr>
            <p:sp>
              <p:nvSpPr>
                <p:cNvPr id="693" name="Google Shape;693;p52"/>
                <p:cNvSpPr/>
                <p:nvPr/>
              </p:nvSpPr>
              <p:spPr>
                <a:xfrm>
                  <a:off x="-631563" y="237316"/>
                  <a:ext cx="2684700" cy="3691500"/>
                </a:xfrm>
                <a:prstGeom prst="roundRect">
                  <a:avLst>
                    <a:gd name="adj" fmla="val 4846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694" name="Google Shape;694;p52"/>
                <p:cNvSpPr/>
                <p:nvPr/>
              </p:nvSpPr>
              <p:spPr>
                <a:xfrm>
                  <a:off x="618387" y="3764491"/>
                  <a:ext cx="184800" cy="109500"/>
                </a:xfrm>
                <a:prstGeom prst="roundRect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695;p52"/>
                <p:cNvSpPr/>
                <p:nvPr/>
              </p:nvSpPr>
              <p:spPr>
                <a:xfrm>
                  <a:off x="680037" y="312666"/>
                  <a:ext cx="61500" cy="615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696;p52"/>
                <p:cNvSpPr/>
                <p:nvPr/>
              </p:nvSpPr>
              <p:spPr>
                <a:xfrm>
                  <a:off x="-434763" y="456491"/>
                  <a:ext cx="2291100" cy="32700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pic>
            <p:nvPicPr>
              <p:cNvPr id="697" name="Google Shape;697;p52"/>
              <p:cNvPicPr preferRelativeResize="0"/>
              <p:nvPr/>
            </p:nvPicPr>
            <p:blipFill rotWithShape="1">
              <a:blip r:embed="rId3">
                <a:alphaModFix/>
              </a:blip>
              <a:srcRect l="27720" r="5772" b="1874"/>
              <a:stretch/>
            </p:blipFill>
            <p:spPr>
              <a:xfrm>
                <a:off x="1766000" y="1369725"/>
                <a:ext cx="1756974" cy="2423949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sp>
            <p:nvSpPr>
              <p:cNvPr id="698" name="Google Shape;698;p52"/>
              <p:cNvSpPr/>
              <p:nvPr/>
            </p:nvSpPr>
            <p:spPr>
              <a:xfrm rot="-5400000">
                <a:off x="1440200" y="1695550"/>
                <a:ext cx="2426700" cy="1775100"/>
              </a:xfrm>
              <a:prstGeom prst="rect">
                <a:avLst/>
              </a:prstGeom>
              <a:solidFill>
                <a:srgbClr val="2A2828">
                  <a:alpha val="67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06F3D04-367E-48AF-AD1B-3C95B6ABB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1100" y="509020"/>
            <a:ext cx="2343150" cy="46421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7477DE7-1E40-4CD3-B091-140EAE706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986" y="509020"/>
            <a:ext cx="2898730" cy="4642100"/>
          </a:xfrm>
          <a:prstGeom prst="rect">
            <a:avLst/>
          </a:prstGeom>
        </p:spPr>
      </p:pic>
      <p:sp>
        <p:nvSpPr>
          <p:cNvPr id="230" name="Google Shape;230;p37"/>
          <p:cNvSpPr txBox="1">
            <a:spLocks noGrp="1"/>
          </p:cNvSpPr>
          <p:nvPr>
            <p:ph type="title"/>
          </p:nvPr>
        </p:nvSpPr>
        <p:spPr>
          <a:xfrm>
            <a:off x="4577625" y="1715750"/>
            <a:ext cx="3855900" cy="60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Posttion</a:t>
            </a:r>
            <a:endParaRPr dirty="0"/>
          </a:p>
        </p:txBody>
      </p:sp>
      <p:sp>
        <p:nvSpPr>
          <p:cNvPr id="231" name="Google Shape;231;p37"/>
          <p:cNvSpPr txBox="1">
            <a:spLocks noGrp="1"/>
          </p:cNvSpPr>
          <p:nvPr>
            <p:ph type="subTitle" idx="1"/>
          </p:nvPr>
        </p:nvSpPr>
        <p:spPr>
          <a:xfrm>
            <a:off x="5277474" y="2770831"/>
            <a:ext cx="2684813" cy="7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1" dirty="0"/>
              <a:t>목 </a:t>
            </a:r>
            <a:r>
              <a:rPr lang="en-US" altLang="ko-KR" sz="1800" b="1" dirty="0"/>
              <a:t>/ </a:t>
            </a:r>
            <a:r>
              <a:rPr lang="ko-KR" altLang="en-US" sz="1800" b="1" dirty="0"/>
              <a:t>허리 자세 교정</a:t>
            </a:r>
            <a:endParaRPr lang="en-US" altLang="ko-KR" sz="1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altLang="ko-KR" sz="700" b="1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1" dirty="0"/>
              <a:t>각 부위별 스트레칭</a:t>
            </a:r>
            <a:endParaRPr sz="1800" b="1" dirty="0"/>
          </a:p>
        </p:txBody>
      </p:sp>
      <p:cxnSp>
        <p:nvCxnSpPr>
          <p:cNvPr id="232" name="Google Shape;232;p37"/>
          <p:cNvCxnSpPr/>
          <p:nvPr/>
        </p:nvCxnSpPr>
        <p:spPr>
          <a:xfrm>
            <a:off x="5724225" y="2348971"/>
            <a:ext cx="15627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37"/>
          <p:cNvSpPr/>
          <p:nvPr/>
        </p:nvSpPr>
        <p:spPr>
          <a:xfrm>
            <a:off x="94100" y="691520"/>
            <a:ext cx="4118036" cy="42771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/>
          <p:nvPr/>
        </p:nvSpPr>
        <p:spPr>
          <a:xfrm>
            <a:off x="152250" y="188260"/>
            <a:ext cx="8763150" cy="481104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그림 12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991A405D-2BE0-445F-A419-FC7ED6A2AA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87" t="2803" r="2046" b="2803"/>
          <a:stretch/>
        </p:blipFill>
        <p:spPr>
          <a:xfrm rot="16200000">
            <a:off x="2477621" y="-1569945"/>
            <a:ext cx="4182036" cy="822287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8333896-473C-49F4-89B8-1BDA538438CA}"/>
              </a:ext>
            </a:extLst>
          </p:cNvPr>
          <p:cNvSpPr/>
          <p:nvPr/>
        </p:nvSpPr>
        <p:spPr>
          <a:xfrm>
            <a:off x="7463118" y="2985247"/>
            <a:ext cx="779929" cy="81354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DB0F872-5E3B-45D9-9A04-F31FE58356BC}"/>
              </a:ext>
            </a:extLst>
          </p:cNvPr>
          <p:cNvSpPr/>
          <p:nvPr/>
        </p:nvSpPr>
        <p:spPr>
          <a:xfrm>
            <a:off x="2783541" y="4059511"/>
            <a:ext cx="2696135" cy="50426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623959C-D450-4F1E-9E45-C97DA629ED74}"/>
              </a:ext>
            </a:extLst>
          </p:cNvPr>
          <p:cNvSpPr/>
          <p:nvPr/>
        </p:nvSpPr>
        <p:spPr>
          <a:xfrm>
            <a:off x="652182" y="717917"/>
            <a:ext cx="3529853" cy="147395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2D57B8D-981E-4BDD-AE18-FEC5B320DC6C}"/>
              </a:ext>
            </a:extLst>
          </p:cNvPr>
          <p:cNvSpPr/>
          <p:nvPr/>
        </p:nvSpPr>
        <p:spPr>
          <a:xfrm>
            <a:off x="4568639" y="579726"/>
            <a:ext cx="3082737" cy="74480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9D3F225-9959-40EC-BDB3-3DCF97A7121A}"/>
              </a:ext>
            </a:extLst>
          </p:cNvPr>
          <p:cNvSpPr/>
          <p:nvPr/>
        </p:nvSpPr>
        <p:spPr>
          <a:xfrm>
            <a:off x="4568639" y="1586748"/>
            <a:ext cx="3082737" cy="74480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CD91E5-5A25-46BA-BEB7-996157E1D7A3}"/>
              </a:ext>
            </a:extLst>
          </p:cNvPr>
          <p:cNvSpPr txBox="1"/>
          <p:nvPr/>
        </p:nvSpPr>
        <p:spPr>
          <a:xfrm>
            <a:off x="4434765" y="4689367"/>
            <a:ext cx="5287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※ </a:t>
            </a:r>
            <a:r>
              <a:rPr lang="ko-KR" altLang="en-US" sz="1600" b="1" dirty="0">
                <a:solidFill>
                  <a:srgbClr val="FF0000"/>
                </a:solidFill>
              </a:rPr>
              <a:t>위 사진은 자세 교정 실행 중의 이미지 입니다</a:t>
            </a:r>
            <a:r>
              <a:rPr lang="en-US" altLang="ko-KR" sz="1600" b="1" dirty="0">
                <a:solidFill>
                  <a:srgbClr val="FF0000"/>
                </a:solidFill>
              </a:rPr>
              <a:t>.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3102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2"/>
          <p:cNvSpPr txBox="1">
            <a:spLocks noGrp="1"/>
          </p:cNvSpPr>
          <p:nvPr>
            <p:ph type="title"/>
          </p:nvPr>
        </p:nvSpPr>
        <p:spPr>
          <a:xfrm>
            <a:off x="3718545" y="618947"/>
            <a:ext cx="1706910" cy="4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세부 기능</a:t>
            </a:r>
            <a:endParaRPr dirty="0"/>
          </a:p>
        </p:txBody>
      </p:sp>
      <p:sp>
        <p:nvSpPr>
          <p:cNvPr id="361" name="Google Shape;361;p42"/>
          <p:cNvSpPr txBox="1">
            <a:spLocks noGrp="1"/>
          </p:cNvSpPr>
          <p:nvPr>
            <p:ph type="subTitle" idx="4294967295"/>
          </p:nvPr>
        </p:nvSpPr>
        <p:spPr>
          <a:xfrm>
            <a:off x="1697900" y="1855304"/>
            <a:ext cx="15789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/>
              <a:t>ON / OFF</a:t>
            </a:r>
            <a:endParaRPr sz="1400" dirty="0"/>
          </a:p>
        </p:txBody>
      </p:sp>
      <p:sp>
        <p:nvSpPr>
          <p:cNvPr id="362" name="Google Shape;362;p42"/>
          <p:cNvSpPr txBox="1">
            <a:spLocks noGrp="1"/>
          </p:cNvSpPr>
          <p:nvPr>
            <p:ph type="subTitle" idx="4294967295"/>
          </p:nvPr>
        </p:nvSpPr>
        <p:spPr>
          <a:xfrm>
            <a:off x="1697913" y="2669696"/>
            <a:ext cx="15789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목 자세 교정</a:t>
            </a:r>
            <a:endParaRPr sz="1400" dirty="0"/>
          </a:p>
        </p:txBody>
      </p:sp>
      <p:sp>
        <p:nvSpPr>
          <p:cNvPr id="415" name="Google Shape;415;p42"/>
          <p:cNvSpPr/>
          <p:nvPr/>
        </p:nvSpPr>
        <p:spPr>
          <a:xfrm>
            <a:off x="1039100" y="1798754"/>
            <a:ext cx="506400" cy="5064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42"/>
          <p:cNvSpPr txBox="1"/>
          <p:nvPr/>
        </p:nvSpPr>
        <p:spPr>
          <a:xfrm>
            <a:off x="1058900" y="1969754"/>
            <a:ext cx="466800" cy="1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2A2828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01</a:t>
            </a:r>
            <a:endParaRPr sz="1800" b="1" dirty="0">
              <a:solidFill>
                <a:srgbClr val="2A2828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26" name="Google Shape;426;p42"/>
          <p:cNvSpPr/>
          <p:nvPr/>
        </p:nvSpPr>
        <p:spPr>
          <a:xfrm>
            <a:off x="1039100" y="2613142"/>
            <a:ext cx="506400" cy="5064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42"/>
          <p:cNvSpPr txBox="1"/>
          <p:nvPr/>
        </p:nvSpPr>
        <p:spPr>
          <a:xfrm>
            <a:off x="1058900" y="2784142"/>
            <a:ext cx="466800" cy="1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2A2828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02</a:t>
            </a:r>
            <a:endParaRPr sz="1800" b="1" dirty="0">
              <a:solidFill>
                <a:srgbClr val="2A2828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28" name="Google Shape;428;p42"/>
          <p:cNvSpPr/>
          <p:nvPr/>
        </p:nvSpPr>
        <p:spPr>
          <a:xfrm>
            <a:off x="1039100" y="3427529"/>
            <a:ext cx="506400" cy="5064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42"/>
          <p:cNvSpPr txBox="1"/>
          <p:nvPr/>
        </p:nvSpPr>
        <p:spPr>
          <a:xfrm>
            <a:off x="1058900" y="3598529"/>
            <a:ext cx="466800" cy="1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2A2828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03</a:t>
            </a:r>
            <a:endParaRPr sz="1800" b="1" dirty="0">
              <a:solidFill>
                <a:srgbClr val="2A2828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30" name="Google Shape;430;p42"/>
          <p:cNvSpPr txBox="1">
            <a:spLocks noGrp="1"/>
          </p:cNvSpPr>
          <p:nvPr>
            <p:ph type="subTitle" idx="4294967295"/>
          </p:nvPr>
        </p:nvSpPr>
        <p:spPr>
          <a:xfrm>
            <a:off x="1697913" y="3484087"/>
            <a:ext cx="15789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허리 자세 교정</a:t>
            </a:r>
            <a:endParaRPr sz="1400" dirty="0"/>
          </a:p>
        </p:txBody>
      </p:sp>
      <p:cxnSp>
        <p:nvCxnSpPr>
          <p:cNvPr id="431" name="Google Shape;431;p42"/>
          <p:cNvCxnSpPr/>
          <p:nvPr/>
        </p:nvCxnSpPr>
        <p:spPr>
          <a:xfrm>
            <a:off x="3790650" y="1209571"/>
            <a:ext cx="15627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" name="Google Shape;361;p42">
            <a:extLst>
              <a:ext uri="{FF2B5EF4-FFF2-40B4-BE49-F238E27FC236}">
                <a16:creationId xmlns:a16="http://schemas.microsoft.com/office/drawing/2014/main" id="{B421BCAB-8995-43CE-8179-F3FBAA027B74}"/>
              </a:ext>
            </a:extLst>
          </p:cNvPr>
          <p:cNvSpPr txBox="1">
            <a:spLocks/>
          </p:cNvSpPr>
          <p:nvPr/>
        </p:nvSpPr>
        <p:spPr>
          <a:xfrm>
            <a:off x="6525989" y="2325779"/>
            <a:ext cx="1578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Open Sans"/>
              <a:buNone/>
            </a:pPr>
            <a:r>
              <a:rPr lang="ko-KR" altLang="en-US" sz="1400" dirty="0"/>
              <a:t>목 스트레칭</a:t>
            </a:r>
          </a:p>
        </p:txBody>
      </p:sp>
      <p:sp>
        <p:nvSpPr>
          <p:cNvPr id="78" name="Google Shape;362;p42">
            <a:extLst>
              <a:ext uri="{FF2B5EF4-FFF2-40B4-BE49-F238E27FC236}">
                <a16:creationId xmlns:a16="http://schemas.microsoft.com/office/drawing/2014/main" id="{FCC08714-47B4-41B7-B6FA-D1036BB3CA74}"/>
              </a:ext>
            </a:extLst>
          </p:cNvPr>
          <p:cNvSpPr txBox="1">
            <a:spLocks/>
          </p:cNvSpPr>
          <p:nvPr/>
        </p:nvSpPr>
        <p:spPr>
          <a:xfrm>
            <a:off x="6526002" y="3140171"/>
            <a:ext cx="2012512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Open Sans"/>
              <a:buNone/>
            </a:pPr>
            <a:r>
              <a:rPr lang="ko-KR" altLang="en-US" sz="1400" dirty="0"/>
              <a:t>허리 스트레칭</a:t>
            </a:r>
            <a:endParaRPr lang="en-US" sz="1400" dirty="0"/>
          </a:p>
        </p:txBody>
      </p:sp>
      <p:sp>
        <p:nvSpPr>
          <p:cNvPr id="79" name="Google Shape;415;p42">
            <a:extLst>
              <a:ext uri="{FF2B5EF4-FFF2-40B4-BE49-F238E27FC236}">
                <a16:creationId xmlns:a16="http://schemas.microsoft.com/office/drawing/2014/main" id="{D9041859-1630-46F6-9C19-CD9034ADE55C}"/>
              </a:ext>
            </a:extLst>
          </p:cNvPr>
          <p:cNvSpPr/>
          <p:nvPr/>
        </p:nvSpPr>
        <p:spPr>
          <a:xfrm>
            <a:off x="5867189" y="2269229"/>
            <a:ext cx="506400" cy="5064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425;p42">
            <a:extLst>
              <a:ext uri="{FF2B5EF4-FFF2-40B4-BE49-F238E27FC236}">
                <a16:creationId xmlns:a16="http://schemas.microsoft.com/office/drawing/2014/main" id="{CBEF4666-E37F-4BF7-8F69-40FDF8E2A9D1}"/>
              </a:ext>
            </a:extLst>
          </p:cNvPr>
          <p:cNvSpPr txBox="1"/>
          <p:nvPr/>
        </p:nvSpPr>
        <p:spPr>
          <a:xfrm>
            <a:off x="5886989" y="2440229"/>
            <a:ext cx="466800" cy="1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2A2828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04</a:t>
            </a:r>
            <a:endParaRPr sz="1800" b="1" dirty="0">
              <a:solidFill>
                <a:srgbClr val="2A2828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81" name="Google Shape;426;p42">
            <a:extLst>
              <a:ext uri="{FF2B5EF4-FFF2-40B4-BE49-F238E27FC236}">
                <a16:creationId xmlns:a16="http://schemas.microsoft.com/office/drawing/2014/main" id="{28E586F3-31C3-4314-9199-0E4C597F36FB}"/>
              </a:ext>
            </a:extLst>
          </p:cNvPr>
          <p:cNvSpPr/>
          <p:nvPr/>
        </p:nvSpPr>
        <p:spPr>
          <a:xfrm>
            <a:off x="5867189" y="3083617"/>
            <a:ext cx="506400" cy="5064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427;p42">
            <a:extLst>
              <a:ext uri="{FF2B5EF4-FFF2-40B4-BE49-F238E27FC236}">
                <a16:creationId xmlns:a16="http://schemas.microsoft.com/office/drawing/2014/main" id="{11C938ED-C1F1-41F9-AAAC-FDD889AF3586}"/>
              </a:ext>
            </a:extLst>
          </p:cNvPr>
          <p:cNvSpPr txBox="1"/>
          <p:nvPr/>
        </p:nvSpPr>
        <p:spPr>
          <a:xfrm>
            <a:off x="5886989" y="3254617"/>
            <a:ext cx="466800" cy="1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2A2828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05</a:t>
            </a:r>
            <a:endParaRPr sz="1800" b="1" dirty="0">
              <a:solidFill>
                <a:srgbClr val="2A2828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" grpId="0" build="p"/>
      <p:bldP spid="362" grpId="0" build="p"/>
      <p:bldP spid="415" grpId="0" animBg="1"/>
      <p:bldP spid="425" grpId="0"/>
      <p:bldP spid="426" grpId="0" animBg="1"/>
      <p:bldP spid="427" grpId="0"/>
      <p:bldP spid="428" grpId="0" animBg="1"/>
      <p:bldP spid="429" grpId="0"/>
      <p:bldP spid="430" grpId="0" build="p"/>
      <p:bldP spid="77" grpId="0"/>
      <p:bldP spid="78" grpId="0"/>
      <p:bldP spid="79" grpId="0" animBg="1"/>
      <p:bldP spid="80" grpId="0"/>
      <p:bldP spid="81" grpId="0" animBg="1"/>
      <p:bldP spid="8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2"/>
          <p:cNvSpPr txBox="1">
            <a:spLocks noGrp="1"/>
          </p:cNvSpPr>
          <p:nvPr>
            <p:ph type="title"/>
          </p:nvPr>
        </p:nvSpPr>
        <p:spPr>
          <a:xfrm>
            <a:off x="3718545" y="618947"/>
            <a:ext cx="1706910" cy="43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세부 기능</a:t>
            </a:r>
            <a:endParaRPr dirty="0"/>
          </a:p>
        </p:txBody>
      </p:sp>
      <p:sp>
        <p:nvSpPr>
          <p:cNvPr id="415" name="Google Shape;415;p42"/>
          <p:cNvSpPr/>
          <p:nvPr/>
        </p:nvSpPr>
        <p:spPr>
          <a:xfrm>
            <a:off x="1039100" y="1798754"/>
            <a:ext cx="506400" cy="5064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42"/>
          <p:cNvSpPr txBox="1"/>
          <p:nvPr/>
        </p:nvSpPr>
        <p:spPr>
          <a:xfrm>
            <a:off x="1058900" y="1969754"/>
            <a:ext cx="466800" cy="1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2A2828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01</a:t>
            </a:r>
            <a:endParaRPr sz="1800" b="1" dirty="0">
              <a:solidFill>
                <a:srgbClr val="2A2828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26" name="Google Shape;426;p42"/>
          <p:cNvSpPr/>
          <p:nvPr/>
        </p:nvSpPr>
        <p:spPr>
          <a:xfrm>
            <a:off x="1039100" y="2613142"/>
            <a:ext cx="506400" cy="5064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42"/>
          <p:cNvSpPr txBox="1"/>
          <p:nvPr/>
        </p:nvSpPr>
        <p:spPr>
          <a:xfrm>
            <a:off x="1058900" y="2784142"/>
            <a:ext cx="466800" cy="1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2A2828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02</a:t>
            </a:r>
            <a:endParaRPr sz="1800" b="1" dirty="0">
              <a:solidFill>
                <a:srgbClr val="2A2828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428" name="Google Shape;428;p42"/>
          <p:cNvSpPr/>
          <p:nvPr/>
        </p:nvSpPr>
        <p:spPr>
          <a:xfrm>
            <a:off x="1039100" y="3427529"/>
            <a:ext cx="506400" cy="5064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42"/>
          <p:cNvSpPr txBox="1"/>
          <p:nvPr/>
        </p:nvSpPr>
        <p:spPr>
          <a:xfrm>
            <a:off x="1058900" y="3598529"/>
            <a:ext cx="466800" cy="1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2A2828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03</a:t>
            </a:r>
            <a:endParaRPr sz="1800" b="1" dirty="0">
              <a:solidFill>
                <a:srgbClr val="2A2828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cxnSp>
        <p:nvCxnSpPr>
          <p:cNvPr id="431" name="Google Shape;431;p42"/>
          <p:cNvCxnSpPr/>
          <p:nvPr/>
        </p:nvCxnSpPr>
        <p:spPr>
          <a:xfrm>
            <a:off x="3790650" y="1209571"/>
            <a:ext cx="15627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361;p42">
            <a:extLst>
              <a:ext uri="{FF2B5EF4-FFF2-40B4-BE49-F238E27FC236}">
                <a16:creationId xmlns:a16="http://schemas.microsoft.com/office/drawing/2014/main" id="{053A1294-CF08-4E4E-B04F-5CFB6E6BE32E}"/>
              </a:ext>
            </a:extLst>
          </p:cNvPr>
          <p:cNvSpPr txBox="1">
            <a:spLocks/>
          </p:cNvSpPr>
          <p:nvPr/>
        </p:nvSpPr>
        <p:spPr>
          <a:xfrm>
            <a:off x="1697900" y="1855304"/>
            <a:ext cx="1578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Open Sans"/>
              <a:buNone/>
            </a:pPr>
            <a:r>
              <a:rPr lang="en-US" altLang="ko-KR" sz="1400"/>
              <a:t>ON / OFF</a:t>
            </a:r>
            <a:endParaRPr lang="en-US" sz="1400" dirty="0"/>
          </a:p>
        </p:txBody>
      </p:sp>
      <p:sp>
        <p:nvSpPr>
          <p:cNvPr id="15" name="Google Shape;362;p42">
            <a:extLst>
              <a:ext uri="{FF2B5EF4-FFF2-40B4-BE49-F238E27FC236}">
                <a16:creationId xmlns:a16="http://schemas.microsoft.com/office/drawing/2014/main" id="{C920E790-B4CB-4E1B-8FF2-F84959CAF72E}"/>
              </a:ext>
            </a:extLst>
          </p:cNvPr>
          <p:cNvSpPr txBox="1">
            <a:spLocks/>
          </p:cNvSpPr>
          <p:nvPr/>
        </p:nvSpPr>
        <p:spPr>
          <a:xfrm>
            <a:off x="1697913" y="2669696"/>
            <a:ext cx="1578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Open Sans"/>
              <a:buNone/>
            </a:pPr>
            <a:r>
              <a:rPr lang="ko-KR" altLang="en-US" sz="1400" dirty="0"/>
              <a:t>목 자세 교정</a:t>
            </a:r>
            <a:endParaRPr lang="en-US" sz="1400" dirty="0"/>
          </a:p>
        </p:txBody>
      </p:sp>
      <p:sp>
        <p:nvSpPr>
          <p:cNvPr id="16" name="Google Shape;430;p42">
            <a:extLst>
              <a:ext uri="{FF2B5EF4-FFF2-40B4-BE49-F238E27FC236}">
                <a16:creationId xmlns:a16="http://schemas.microsoft.com/office/drawing/2014/main" id="{223B3207-FC4B-4EBE-9938-BC6814AB48DE}"/>
              </a:ext>
            </a:extLst>
          </p:cNvPr>
          <p:cNvSpPr txBox="1">
            <a:spLocks/>
          </p:cNvSpPr>
          <p:nvPr/>
        </p:nvSpPr>
        <p:spPr>
          <a:xfrm>
            <a:off x="1697913" y="3484087"/>
            <a:ext cx="1578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lnSpc>
                <a:spcPct val="100000"/>
              </a:lnSpc>
              <a:buFont typeface="Open Sans"/>
              <a:buNone/>
            </a:pPr>
            <a:r>
              <a:rPr lang="ko-KR" altLang="en-US" sz="1400" dirty="0"/>
              <a:t>허리 자세 교정</a:t>
            </a:r>
            <a:endParaRPr lang="en-US" sz="14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E06CEBC-2CEF-48AE-881F-3143B67650FC}"/>
              </a:ext>
            </a:extLst>
          </p:cNvPr>
          <p:cNvGrpSpPr/>
          <p:nvPr/>
        </p:nvGrpSpPr>
        <p:grpSpPr>
          <a:xfrm rot="16200000">
            <a:off x="4608016" y="687815"/>
            <a:ext cx="3134016" cy="4539460"/>
            <a:chOff x="2894112" y="733379"/>
            <a:chExt cx="2569277" cy="3676741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20AEB62-35E8-46EE-BDE1-A14E4A2565B8}"/>
                </a:ext>
              </a:extLst>
            </p:cNvPr>
            <p:cNvSpPr/>
            <p:nvPr/>
          </p:nvSpPr>
          <p:spPr>
            <a:xfrm>
              <a:off x="2894112" y="733379"/>
              <a:ext cx="2566803" cy="3676741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" name="Google Shape;691;p52">
              <a:extLst>
                <a:ext uri="{FF2B5EF4-FFF2-40B4-BE49-F238E27FC236}">
                  <a16:creationId xmlns:a16="http://schemas.microsoft.com/office/drawing/2014/main" id="{76225FD8-CC2F-4944-B6FC-656C30BF140E}"/>
                </a:ext>
              </a:extLst>
            </p:cNvPr>
            <p:cNvGrpSpPr/>
            <p:nvPr/>
          </p:nvGrpSpPr>
          <p:grpSpPr>
            <a:xfrm>
              <a:off x="2896586" y="733379"/>
              <a:ext cx="2566803" cy="3676741"/>
              <a:chOff x="1625013" y="1211428"/>
              <a:chExt cx="1988826" cy="2734294"/>
            </a:xfrm>
          </p:grpSpPr>
          <p:grpSp>
            <p:nvGrpSpPr>
              <p:cNvPr id="20" name="Google Shape;692;p52">
                <a:extLst>
                  <a:ext uri="{FF2B5EF4-FFF2-40B4-BE49-F238E27FC236}">
                    <a16:creationId xmlns:a16="http://schemas.microsoft.com/office/drawing/2014/main" id="{C883E10D-4AAA-47DF-8EF4-81FED4BE1B9B}"/>
                  </a:ext>
                </a:extLst>
              </p:cNvPr>
              <p:cNvGrpSpPr/>
              <p:nvPr/>
            </p:nvGrpSpPr>
            <p:grpSpPr>
              <a:xfrm>
                <a:off x="1625013" y="1211428"/>
                <a:ext cx="1988826" cy="2734294"/>
                <a:chOff x="-631563" y="237316"/>
                <a:chExt cx="2684700" cy="3691500"/>
              </a:xfrm>
            </p:grpSpPr>
            <p:sp>
              <p:nvSpPr>
                <p:cNvPr id="24" name="Google Shape;693;p52">
                  <a:extLst>
                    <a:ext uri="{FF2B5EF4-FFF2-40B4-BE49-F238E27FC236}">
                      <a16:creationId xmlns:a16="http://schemas.microsoft.com/office/drawing/2014/main" id="{944D99D8-B477-4ABE-858A-BD96AAD53D84}"/>
                    </a:ext>
                  </a:extLst>
                </p:cNvPr>
                <p:cNvSpPr/>
                <p:nvPr/>
              </p:nvSpPr>
              <p:spPr>
                <a:xfrm>
                  <a:off x="-631563" y="237316"/>
                  <a:ext cx="2684700" cy="3691500"/>
                </a:xfrm>
                <a:prstGeom prst="roundRect">
                  <a:avLst>
                    <a:gd name="adj" fmla="val 4846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/>
                </a:p>
              </p:txBody>
            </p:sp>
            <p:sp>
              <p:nvSpPr>
                <p:cNvPr id="25" name="Google Shape;694;p52">
                  <a:extLst>
                    <a:ext uri="{FF2B5EF4-FFF2-40B4-BE49-F238E27FC236}">
                      <a16:creationId xmlns:a16="http://schemas.microsoft.com/office/drawing/2014/main" id="{3BBF2939-9AFE-43C5-AA27-E09168993291}"/>
                    </a:ext>
                  </a:extLst>
                </p:cNvPr>
                <p:cNvSpPr/>
                <p:nvPr/>
              </p:nvSpPr>
              <p:spPr>
                <a:xfrm>
                  <a:off x="618387" y="3764491"/>
                  <a:ext cx="184800" cy="109500"/>
                </a:xfrm>
                <a:prstGeom prst="roundRect">
                  <a:avLst>
                    <a:gd name="adj" fmla="val 50000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695;p52">
                  <a:extLst>
                    <a:ext uri="{FF2B5EF4-FFF2-40B4-BE49-F238E27FC236}">
                      <a16:creationId xmlns:a16="http://schemas.microsoft.com/office/drawing/2014/main" id="{5022AB80-5015-4AD9-80F3-6557530EB44C}"/>
                    </a:ext>
                  </a:extLst>
                </p:cNvPr>
                <p:cNvSpPr/>
                <p:nvPr/>
              </p:nvSpPr>
              <p:spPr>
                <a:xfrm>
                  <a:off x="680037" y="312666"/>
                  <a:ext cx="61500" cy="615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696;p52">
                  <a:extLst>
                    <a:ext uri="{FF2B5EF4-FFF2-40B4-BE49-F238E27FC236}">
                      <a16:creationId xmlns:a16="http://schemas.microsoft.com/office/drawing/2014/main" id="{2A69CB52-5597-43CF-9171-0E7675AEF274}"/>
                    </a:ext>
                  </a:extLst>
                </p:cNvPr>
                <p:cNvSpPr/>
                <p:nvPr/>
              </p:nvSpPr>
              <p:spPr>
                <a:xfrm>
                  <a:off x="-434763" y="456491"/>
                  <a:ext cx="2291100" cy="3270000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pic>
            <p:nvPicPr>
              <p:cNvPr id="21" name="Google Shape;697;p52">
                <a:extLst>
                  <a:ext uri="{FF2B5EF4-FFF2-40B4-BE49-F238E27FC236}">
                    <a16:creationId xmlns:a16="http://schemas.microsoft.com/office/drawing/2014/main" id="{FDA421A2-B33F-456C-835B-E7B38C36CB84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27720" r="5772" b="1874"/>
              <a:stretch/>
            </p:blipFill>
            <p:spPr>
              <a:xfrm>
                <a:off x="1766000" y="1369725"/>
                <a:ext cx="1756974" cy="2423949"/>
              </a:xfrm>
              <a:prstGeom prst="rect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sp>
            <p:nvSpPr>
              <p:cNvPr id="23" name="Google Shape;698;p52">
                <a:extLst>
                  <a:ext uri="{FF2B5EF4-FFF2-40B4-BE49-F238E27FC236}">
                    <a16:creationId xmlns:a16="http://schemas.microsoft.com/office/drawing/2014/main" id="{00CD4C52-2B01-4CF6-BA2B-6F2253531FC4}"/>
                  </a:ext>
                </a:extLst>
              </p:cNvPr>
              <p:cNvSpPr/>
              <p:nvPr/>
            </p:nvSpPr>
            <p:spPr>
              <a:xfrm rot="-5400000">
                <a:off x="1440200" y="1695550"/>
                <a:ext cx="2426700" cy="1775100"/>
              </a:xfrm>
              <a:prstGeom prst="rect">
                <a:avLst/>
              </a:prstGeom>
              <a:solidFill>
                <a:srgbClr val="2A2828">
                  <a:alpha val="676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961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2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"/>
                            </p:stCondLst>
                            <p:childTnLst>
                              <p:par>
                                <p:cTn id="19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5" grpId="0"/>
      <p:bldP spid="425" grpId="1"/>
      <p:bldP spid="427" grpId="0"/>
      <p:bldP spid="427" grpId="1"/>
      <p:bldP spid="429" grpId="0"/>
    </p:bldLst>
  </p:timing>
</p:sld>
</file>

<file path=ppt/theme/theme1.xml><?xml version="1.0" encoding="utf-8"?>
<a:theme xmlns:a="http://schemas.openxmlformats.org/drawingml/2006/main" name="Suits &amp; Lawyers Firm Profile by Slidesgo">
  <a:themeElements>
    <a:clrScheme name="Simple Light">
      <a:dk1>
        <a:srgbClr val="2A2828"/>
      </a:dk1>
      <a:lt1>
        <a:srgbClr val="FFFFFF"/>
      </a:lt1>
      <a:dk2>
        <a:srgbClr val="F7F7F7"/>
      </a:dk2>
      <a:lt2>
        <a:srgbClr val="F7F7F7"/>
      </a:lt2>
      <a:accent1>
        <a:srgbClr val="E9B249"/>
      </a:accent1>
      <a:accent2>
        <a:srgbClr val="2A2828"/>
      </a:accent2>
      <a:accent3>
        <a:srgbClr val="F7F7F7"/>
      </a:accent3>
      <a:accent4>
        <a:srgbClr val="F7F7F7"/>
      </a:accent4>
      <a:accent5>
        <a:srgbClr val="2A2828"/>
      </a:accent5>
      <a:accent6>
        <a:srgbClr val="F7F7F7"/>
      </a:accent6>
      <a:hlink>
        <a:srgbClr val="2A282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</TotalTime>
  <Words>245</Words>
  <Application>Microsoft Office PowerPoint</Application>
  <PresentationFormat>화면 슬라이드 쇼(16:9)</PresentationFormat>
  <Paragraphs>114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Nanum Myeongjo</vt:lpstr>
      <vt:lpstr>Open Sans</vt:lpstr>
      <vt:lpstr>Arial</vt:lpstr>
      <vt:lpstr>Open Sans Light</vt:lpstr>
      <vt:lpstr>맑은 고딕</vt:lpstr>
      <vt:lpstr>Playfair Display</vt:lpstr>
      <vt:lpstr>Lato</vt:lpstr>
      <vt:lpstr>Suits &amp; Lawyers Firm Profile by Slidesgo</vt:lpstr>
      <vt:lpstr>Posttion</vt:lpstr>
      <vt:lpstr>목차</vt:lpstr>
      <vt:lpstr>모델</vt:lpstr>
      <vt:lpstr>현대 사회</vt:lpstr>
      <vt:lpstr>시뮬레이터</vt:lpstr>
      <vt:lpstr>Posttion</vt:lpstr>
      <vt:lpstr>PowerPoint 프레젠테이션</vt:lpstr>
      <vt:lpstr>세부 기능</vt:lpstr>
      <vt:lpstr>세부 기능</vt:lpstr>
      <vt:lpstr>세부 기능</vt:lpstr>
      <vt:lpstr>구현 원리</vt:lpstr>
      <vt:lpstr>구현 원리</vt:lpstr>
      <vt:lpstr>기대효과 및 시장성</vt:lpstr>
      <vt:lpstr>기대 효과</vt:lpstr>
      <vt:lpstr>시장성</vt:lpstr>
      <vt:lpstr>PowerPoint 프레젠테이션</vt:lpstr>
      <vt:lpstr>맺음말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Suits &amp; Lawyers Firm Profile</dc:title>
  <dc:creator>남유정</dc:creator>
  <cp:lastModifiedBy>황진주</cp:lastModifiedBy>
  <cp:revision>130</cp:revision>
  <dcterms:modified xsi:type="dcterms:W3CDTF">2021-06-14T20:20:04Z</dcterms:modified>
</cp:coreProperties>
</file>